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60" r:id="rId1"/>
  </p:sldMasterIdLst>
  <p:sldIdLst>
    <p:sldId id="257" r:id="rId2"/>
    <p:sldId id="258" r:id="rId3"/>
    <p:sldId id="262" r:id="rId4"/>
    <p:sldId id="278" r:id="rId5"/>
    <p:sldId id="263" r:id="rId6"/>
    <p:sldId id="279" r:id="rId7"/>
    <p:sldId id="260" r:id="rId8"/>
    <p:sldId id="265" r:id="rId9"/>
    <p:sldId id="276" r:id="rId10"/>
    <p:sldId id="277" r:id="rId11"/>
    <p:sldId id="275" r:id="rId12"/>
    <p:sldId id="264" r:id="rId13"/>
    <p:sldId id="266" r:id="rId14"/>
    <p:sldId id="267" r:id="rId15"/>
    <p:sldId id="268" r:id="rId16"/>
    <p:sldId id="270" r:id="rId17"/>
    <p:sldId id="272" r:id="rId18"/>
    <p:sldId id="26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612" autoAdjust="0"/>
  </p:normalViewPr>
  <p:slideViewPr>
    <p:cSldViewPr snapToGrid="0">
      <p:cViewPr varScale="1">
        <p:scale>
          <a:sx n="55" d="100"/>
          <a:sy n="55" d="100"/>
        </p:scale>
        <p:origin x="60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39599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18962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67133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2166223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8217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830566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852615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132200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766598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CC256-2776-46E3-BD3D-7CCC2FAF2D0D}"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547404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CCC256-2776-46E3-BD3D-7CCC2FAF2D0D}"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90883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CCC256-2776-46E3-BD3D-7CCC2FAF2D0D}" type="datetimeFigureOut">
              <a:rPr lang="en-US" smtClean="0"/>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962922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CCC256-2776-46E3-BD3D-7CCC2FAF2D0D}" type="datetimeFigureOut">
              <a:rPr lang="en-US" smtClean="0"/>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23703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CC256-2776-46E3-BD3D-7CCC2FAF2D0D}" type="datetimeFigureOut">
              <a:rPr lang="en-US" smtClean="0"/>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338811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CCC256-2776-46E3-BD3D-7CCC2FAF2D0D}"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2739850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5CCC256-2776-46E3-BD3D-7CCC2FAF2D0D}"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9ACAE6-097F-4980-B8D7-B4B5FDCD6A18}" type="slidenum">
              <a:rPr lang="en-US" smtClean="0"/>
              <a:t>‹#›</a:t>
            </a:fld>
            <a:endParaRPr lang="en-US"/>
          </a:p>
        </p:txBody>
      </p:sp>
    </p:spTree>
    <p:extLst>
      <p:ext uri="{BB962C8B-B14F-4D97-AF65-F5344CB8AC3E}">
        <p14:creationId xmlns:p14="http://schemas.microsoft.com/office/powerpoint/2010/main" val="261165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CCC256-2776-46E3-BD3D-7CCC2FAF2D0D}"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49ACAE6-097F-4980-B8D7-B4B5FDCD6A18}" type="slidenum">
              <a:rPr lang="en-US" smtClean="0"/>
              <a:t>‹#›</a:t>
            </a:fld>
            <a:endParaRPr lang="en-US"/>
          </a:p>
        </p:txBody>
      </p:sp>
    </p:spTree>
    <p:extLst>
      <p:ext uri="{BB962C8B-B14F-4D97-AF65-F5344CB8AC3E}">
        <p14:creationId xmlns:p14="http://schemas.microsoft.com/office/powerpoint/2010/main" val="3249239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2" name="Picture 1" descr="C:\Users\Shaker\Pictures\download.png"/>
          <p:cNvPicPr/>
          <p:nvPr/>
        </p:nvPicPr>
        <p:blipFill>
          <a:blip r:embed="rId2">
            <a:extLst>
              <a:ext uri="{28A0092B-C50C-407E-A947-70E740481C1C}">
                <a14:useLocalDpi xmlns:a14="http://schemas.microsoft.com/office/drawing/2010/main" val="0"/>
              </a:ext>
            </a:extLst>
          </a:blip>
          <a:srcRect/>
          <a:stretch>
            <a:fillRect/>
          </a:stretch>
        </p:blipFill>
        <p:spPr bwMode="auto">
          <a:xfrm>
            <a:off x="1278295" y="1254034"/>
            <a:ext cx="7865706" cy="4549607"/>
          </a:xfrm>
          <a:prstGeom prst="rect">
            <a:avLst/>
          </a:prstGeom>
          <a:noFill/>
          <a:ln>
            <a:noFill/>
          </a:ln>
        </p:spPr>
      </p:pic>
    </p:spTree>
    <p:extLst>
      <p:ext uri="{BB962C8B-B14F-4D97-AF65-F5344CB8AC3E}">
        <p14:creationId xmlns:p14="http://schemas.microsoft.com/office/powerpoint/2010/main" val="1039736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1804" y="1997839"/>
            <a:ext cx="9358604" cy="3108543"/>
          </a:xfrm>
          <a:prstGeom prst="rect">
            <a:avLst/>
          </a:prstGeom>
        </p:spPr>
        <p:txBody>
          <a:bodyPr wrap="square">
            <a:spAutoFit/>
          </a:bodyPr>
          <a:lstStyle/>
          <a:p>
            <a:pPr algn="r"/>
            <a:r>
              <a:rPr lang="fa-IR" sz="2800" dirty="0">
                <a:cs typeface="B Zar" panose="00000400000000000000" pitchFamily="2" charset="-78"/>
              </a:rPr>
              <a:t>استانداردهای تشکیل گروه‌ خودیار:</a:t>
            </a:r>
          </a:p>
          <a:p>
            <a:pPr algn="r"/>
            <a:r>
              <a:rPr lang="fa-IR" sz="2800" dirty="0">
                <a:cs typeface="B Zar" panose="00000400000000000000" pitchFamily="2" charset="-78"/>
              </a:rPr>
              <a:t>	•یک گروه خودیار (حقیقی و مجازی) از 5 تا 15 نفر عضو تشکیل شده  است. </a:t>
            </a:r>
          </a:p>
          <a:p>
            <a:pPr algn="r"/>
            <a:r>
              <a:rPr lang="fa-IR" sz="2800" dirty="0">
                <a:cs typeface="B Zar" panose="00000400000000000000" pitchFamily="2" charset="-78"/>
              </a:rPr>
              <a:t>	اداره آن به روش بحث گروهی متمرکز </a:t>
            </a:r>
            <a:r>
              <a:rPr lang="fa-IR" sz="2800" dirty="0" smtClean="0">
                <a:cs typeface="B Zar" panose="00000400000000000000" pitchFamily="2" charset="-78"/>
              </a:rPr>
              <a:t>می </a:t>
            </a:r>
            <a:r>
              <a:rPr lang="fa-IR" sz="2800" dirty="0">
                <a:cs typeface="B Zar" panose="00000400000000000000" pitchFamily="2" charset="-78"/>
              </a:rPr>
              <a:t>باشد.</a:t>
            </a:r>
          </a:p>
          <a:p>
            <a:pPr algn="just" rtl="1"/>
            <a:r>
              <a:rPr lang="fa-IR" sz="2800" dirty="0">
                <a:cs typeface="B Zar" panose="00000400000000000000" pitchFamily="2" charset="-78"/>
              </a:rPr>
              <a:t>•	هر گروه دارای یک رهبر (فردی که به موفقیت‌هایی در زمینه مشکل مورد بحث دست‌یافته و دارای مهارت‌های پویایی و رهبری گروه نیز هست) می باشد که هدایت جلسه توسط وی انجام می‌گیرد. </a:t>
            </a:r>
          </a:p>
          <a:p>
            <a:pPr algn="just" rtl="1"/>
            <a:r>
              <a:rPr lang="fa-IR" sz="2800" dirty="0">
                <a:cs typeface="B Zar" panose="00000400000000000000" pitchFamily="2" charset="-78"/>
              </a:rPr>
              <a:t>•	هر گروه دارای تسهیل گر (مراقب سلامت /بهورز) می باشد.</a:t>
            </a:r>
          </a:p>
        </p:txBody>
      </p:sp>
    </p:spTree>
    <p:extLst>
      <p:ext uri="{BB962C8B-B14F-4D97-AF65-F5344CB8AC3E}">
        <p14:creationId xmlns:p14="http://schemas.microsoft.com/office/powerpoint/2010/main" val="298526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878876" y="-358848"/>
            <a:ext cx="5113176" cy="7958249"/>
          </a:xfrm>
          <a:prstGeom prst="rect">
            <a:avLst/>
          </a:prstGeom>
        </p:spPr>
      </p:pic>
    </p:spTree>
    <p:extLst>
      <p:ext uri="{BB962C8B-B14F-4D97-AF65-F5344CB8AC3E}">
        <p14:creationId xmlns:p14="http://schemas.microsoft.com/office/powerpoint/2010/main" val="2222911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3" name="Rectangle 2"/>
          <p:cNvSpPr/>
          <p:nvPr/>
        </p:nvSpPr>
        <p:spPr>
          <a:xfrm>
            <a:off x="1506682" y="2459504"/>
            <a:ext cx="8063345" cy="1815882"/>
          </a:xfrm>
          <a:prstGeom prst="rect">
            <a:avLst/>
          </a:prstGeom>
        </p:spPr>
        <p:txBody>
          <a:bodyPr wrap="square">
            <a:spAutoFit/>
          </a:bodyPr>
          <a:lstStyle/>
          <a:p>
            <a:pPr lvl="0" algn="just" defTabSz="914400" rtl="1"/>
            <a:r>
              <a:rPr lang="fa-IR" sz="2800" b="1" dirty="0">
                <a:solidFill>
                  <a:prstClr val="black"/>
                </a:solidFill>
                <a:latin typeface="Times New Roman" pitchFamily="18" charset="0"/>
                <a:ea typeface="Times New Roman" pitchFamily="18" charset="0"/>
                <a:cs typeface="B Titr" pitchFamily="2" charset="-78"/>
              </a:rPr>
              <a:t>•	</a:t>
            </a:r>
            <a:r>
              <a:rPr lang="fa-IR" sz="2800" b="1" dirty="0">
                <a:solidFill>
                  <a:srgbClr val="FF0000"/>
                </a:solidFill>
                <a:latin typeface="Times New Roman" pitchFamily="18" charset="0"/>
                <a:ea typeface="Times New Roman" pitchFamily="18" charset="0"/>
                <a:cs typeface="B Titr" pitchFamily="2" charset="-78"/>
              </a:rPr>
              <a:t>خودمراقبتي سازماني</a:t>
            </a:r>
          </a:p>
          <a:p>
            <a:pPr lvl="0" algn="just" defTabSz="914400" rtl="1"/>
            <a:r>
              <a:rPr lang="fa-IR" sz="2800" b="1" dirty="0">
                <a:solidFill>
                  <a:prstClr val="black"/>
                </a:solidFill>
                <a:latin typeface="Times New Roman" pitchFamily="18" charset="0"/>
                <a:ea typeface="Times New Roman" pitchFamily="18" charset="0"/>
                <a:cs typeface="B Titr" pitchFamily="2" charset="-78"/>
              </a:rPr>
              <a:t>فرآيندي انتخابي، مشاركتي و فعال براي ارتقاي سلامت يك سازمان‌‌ است كه توسط اعضاي سازمان، طراحي، اجرا، پايش و ارزشيابي مي‌شود.</a:t>
            </a:r>
          </a:p>
        </p:txBody>
      </p:sp>
    </p:spTree>
    <p:extLst>
      <p:ext uri="{BB962C8B-B14F-4D97-AF65-F5344CB8AC3E}">
        <p14:creationId xmlns:p14="http://schemas.microsoft.com/office/powerpoint/2010/main" val="3048038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3" name="Rectangle 2"/>
          <p:cNvSpPr/>
          <p:nvPr/>
        </p:nvSpPr>
        <p:spPr>
          <a:xfrm>
            <a:off x="1772816" y="2828836"/>
            <a:ext cx="7371184" cy="2923877"/>
          </a:xfrm>
          <a:prstGeom prst="rect">
            <a:avLst/>
          </a:prstGeom>
        </p:spPr>
        <p:txBody>
          <a:bodyPr wrap="square">
            <a:spAutoFit/>
          </a:bodyPr>
          <a:lstStyle/>
          <a:p>
            <a:pPr algn="r"/>
            <a:r>
              <a:rPr lang="fa-IR" dirty="0"/>
              <a:t>•</a:t>
            </a:r>
            <a:r>
              <a:rPr lang="fa-IR" sz="2400" dirty="0">
                <a:cs typeface="B Zar" panose="00000400000000000000" pitchFamily="2" charset="-78"/>
              </a:rPr>
              <a:t>	</a:t>
            </a:r>
            <a:endParaRPr lang="fa-IR" sz="2400" dirty="0" smtClean="0">
              <a:cs typeface="B Zar" panose="00000400000000000000" pitchFamily="2" charset="-78"/>
            </a:endParaRPr>
          </a:p>
          <a:p>
            <a:pPr algn="r"/>
            <a:r>
              <a:rPr lang="fa-IR" sz="2800" b="1" dirty="0" smtClean="0">
                <a:cs typeface="B Zar" panose="00000400000000000000" pitchFamily="2" charset="-78"/>
              </a:rPr>
              <a:t>شورای </a:t>
            </a:r>
            <a:r>
              <a:rPr lang="fa-IR" sz="2800" b="1" dirty="0">
                <a:cs typeface="B Zar" panose="00000400000000000000" pitchFamily="2" charset="-78"/>
              </a:rPr>
              <a:t>ارتقای سلامت / دبیرخانه سلامت سازمان </a:t>
            </a:r>
            <a:endParaRPr lang="fa-IR" sz="2800" b="1" dirty="0" smtClean="0">
              <a:cs typeface="B Zar" panose="00000400000000000000" pitchFamily="2" charset="-78"/>
            </a:endParaRPr>
          </a:p>
          <a:p>
            <a:pPr algn="r"/>
            <a:endParaRPr lang="fa-IR" sz="2800" b="1" dirty="0">
              <a:cs typeface="B Zar" panose="00000400000000000000" pitchFamily="2" charset="-78"/>
            </a:endParaRPr>
          </a:p>
          <a:p>
            <a:pPr algn="r"/>
            <a:endParaRPr lang="fa-IR" sz="2800" b="1" dirty="0">
              <a:cs typeface="B Zar" panose="00000400000000000000" pitchFamily="2" charset="-78"/>
            </a:endParaRPr>
          </a:p>
          <a:p>
            <a:pPr algn="r"/>
            <a:r>
              <a:rPr lang="fa-IR" sz="2800" b="1" dirty="0">
                <a:cs typeface="B Zar" panose="00000400000000000000" pitchFamily="2" charset="-78"/>
              </a:rPr>
              <a:t>ساختاری است که برای اجرای برنامه خودمراقبتی، در هر دستگاه/ سازمان/ اداره تشكيل می شود.</a:t>
            </a:r>
          </a:p>
          <a:p>
            <a:endParaRPr lang="fa-IR" sz="2000" b="1" dirty="0"/>
          </a:p>
        </p:txBody>
      </p:sp>
    </p:spTree>
    <p:extLst>
      <p:ext uri="{BB962C8B-B14F-4D97-AF65-F5344CB8AC3E}">
        <p14:creationId xmlns:p14="http://schemas.microsoft.com/office/powerpoint/2010/main" val="705297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4" name="Rectangle 3"/>
          <p:cNvSpPr/>
          <p:nvPr/>
        </p:nvSpPr>
        <p:spPr>
          <a:xfrm>
            <a:off x="1632857" y="2598490"/>
            <a:ext cx="7436499" cy="2954655"/>
          </a:xfrm>
          <a:prstGeom prst="rect">
            <a:avLst/>
          </a:prstGeom>
        </p:spPr>
        <p:txBody>
          <a:bodyPr wrap="square">
            <a:spAutoFit/>
          </a:bodyPr>
          <a:lstStyle/>
          <a:p>
            <a:pPr algn="r"/>
            <a:r>
              <a:rPr lang="fa-IR" dirty="0"/>
              <a:t>•	</a:t>
            </a:r>
            <a:endParaRPr lang="fa-IR" dirty="0" smtClean="0"/>
          </a:p>
          <a:p>
            <a:pPr algn="r"/>
            <a:r>
              <a:rPr lang="fa-IR" sz="2800" b="1" dirty="0" smtClean="0">
                <a:cs typeface="B Zar" panose="00000400000000000000" pitchFamily="2" charset="-78"/>
              </a:rPr>
              <a:t>سازمان هاي دولتي/ غير دولتي حامي سلامت </a:t>
            </a:r>
          </a:p>
          <a:p>
            <a:pPr algn="r" rtl="1"/>
            <a:r>
              <a:rPr lang="fa-IR" sz="2800" b="1" dirty="0" smtClean="0">
                <a:cs typeface="B Zar" panose="00000400000000000000" pitchFamily="2" charset="-78"/>
              </a:rPr>
              <a:t>سازما ن هاي حامي سلامت ، سازمان هايي هستند كه به طور داوطلبانه درگير اقدام انتخابي، مشاركتي و فعال برای ارتقاي سلامت سازمان خود، كاركنان، مشتريان و جامعه باشند. در سطح شهرستان ها، ادارات دولتی/ غیر دولتی در برنامه وارد می شوند.</a:t>
            </a:r>
            <a:endParaRPr lang="fa-IR" sz="2800" b="1" dirty="0">
              <a:cs typeface="B Zar" panose="00000400000000000000" pitchFamily="2" charset="-78"/>
            </a:endParaRPr>
          </a:p>
        </p:txBody>
      </p:sp>
    </p:spTree>
    <p:extLst>
      <p:ext uri="{BB962C8B-B14F-4D97-AF65-F5344CB8AC3E}">
        <p14:creationId xmlns:p14="http://schemas.microsoft.com/office/powerpoint/2010/main" val="1868744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3" name="Rectangle 2"/>
          <p:cNvSpPr/>
          <p:nvPr/>
        </p:nvSpPr>
        <p:spPr>
          <a:xfrm>
            <a:off x="765110" y="2136339"/>
            <a:ext cx="8378890" cy="4308872"/>
          </a:xfrm>
          <a:prstGeom prst="rect">
            <a:avLst/>
          </a:prstGeom>
        </p:spPr>
        <p:txBody>
          <a:bodyPr wrap="square">
            <a:spAutoFit/>
          </a:bodyPr>
          <a:lstStyle/>
          <a:p>
            <a:endParaRPr lang="fa-IR" dirty="0"/>
          </a:p>
          <a:p>
            <a:pPr algn="r" rtl="1"/>
            <a:r>
              <a:rPr lang="fa-IR" sz="2000" dirty="0">
                <a:cs typeface="B Zar" panose="00000400000000000000" pitchFamily="2" charset="-78"/>
              </a:rPr>
              <a:t>•</a:t>
            </a:r>
            <a:r>
              <a:rPr lang="fa-IR" sz="3200" dirty="0">
                <a:cs typeface="B Zar" panose="00000400000000000000" pitchFamily="2" charset="-78"/>
              </a:rPr>
              <a:t>	</a:t>
            </a:r>
            <a:r>
              <a:rPr lang="fa-IR" sz="3200" b="1" dirty="0">
                <a:solidFill>
                  <a:srgbClr val="FF0000"/>
                </a:solidFill>
                <a:cs typeface="B Zar" panose="00000400000000000000" pitchFamily="2" charset="-78"/>
              </a:rPr>
              <a:t>خودمراقبتي اجتماعی</a:t>
            </a:r>
          </a:p>
          <a:p>
            <a:pPr algn="r" rtl="1"/>
            <a:r>
              <a:rPr lang="fa-IR" sz="3200" b="1" dirty="0">
                <a:cs typeface="B Zar" panose="00000400000000000000" pitchFamily="2" charset="-78"/>
              </a:rPr>
              <a:t>فرآيندي انتخابي، مشاركتي و فعال براي ارتقاي سلامت یک جامعه است كه توسط گروهی از شهروندان آن جامعه، طراحي، اجرا، پايش و ارزشيابي </a:t>
            </a:r>
            <a:r>
              <a:rPr lang="fa-IR" sz="3200" b="1" dirty="0" smtClean="0">
                <a:cs typeface="B Zar" panose="00000400000000000000" pitchFamily="2" charset="-78"/>
              </a:rPr>
              <a:t>ميشود</a:t>
            </a:r>
            <a:r>
              <a:rPr lang="fa-IR" sz="3200" b="1" dirty="0">
                <a:cs typeface="B Zar" panose="00000400000000000000" pitchFamily="2" charset="-78"/>
              </a:rPr>
              <a:t>.</a:t>
            </a:r>
          </a:p>
          <a:p>
            <a:endParaRPr lang="fa-IR" sz="3200" b="1" dirty="0">
              <a:cs typeface="B Zar" panose="00000400000000000000" pitchFamily="2" charset="-78"/>
            </a:endParaRPr>
          </a:p>
          <a:p>
            <a:pPr algn="r" rtl="1"/>
            <a:r>
              <a:rPr lang="fa-IR" sz="3200" b="1" dirty="0">
                <a:cs typeface="B Zar" panose="00000400000000000000" pitchFamily="2" charset="-78"/>
              </a:rPr>
              <a:t>•	شورای شهر/روستا/شورایاری حامي سلامت </a:t>
            </a:r>
          </a:p>
          <a:p>
            <a:pPr algn="r" rtl="1"/>
            <a:r>
              <a:rPr lang="fa-IR" sz="3200" b="1" dirty="0">
                <a:cs typeface="B Zar" panose="00000400000000000000" pitchFamily="2" charset="-78"/>
              </a:rPr>
              <a:t>شورایی است که به طور داوطلبانه درگير اقدام انتخابي، مشاركتي و فعال برای ارتقاي سلامت محله و جامعه است</a:t>
            </a:r>
            <a:r>
              <a:rPr lang="fa-IR" sz="2800" b="1" dirty="0"/>
              <a:t>. </a:t>
            </a:r>
          </a:p>
        </p:txBody>
      </p:sp>
    </p:spTree>
    <p:extLst>
      <p:ext uri="{BB962C8B-B14F-4D97-AF65-F5344CB8AC3E}">
        <p14:creationId xmlns:p14="http://schemas.microsoft.com/office/powerpoint/2010/main" val="63640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9086" y="354508"/>
            <a:ext cx="8285583" cy="6001643"/>
          </a:xfrm>
          <a:prstGeom prst="rect">
            <a:avLst/>
          </a:prstGeom>
        </p:spPr>
        <p:txBody>
          <a:bodyPr wrap="square">
            <a:spAutoFit/>
          </a:bodyPr>
          <a:lstStyle/>
          <a:p>
            <a:pPr algn="r" rtl="1"/>
            <a:r>
              <a:rPr lang="fa-IR" sz="2400" b="1" dirty="0" smtClean="0">
                <a:latin typeface="Calibri" panose="020F0502020204030204" pitchFamily="34" charset="0"/>
                <a:cs typeface="B Nazanin" panose="00000400000000000000" pitchFamily="2" charset="-78"/>
              </a:rPr>
              <a:t>رابط سلامت محله:</a:t>
            </a:r>
            <a:endParaRPr lang="en-US" sz="2400" dirty="0" smtClean="0"/>
          </a:p>
          <a:p>
            <a:pPr algn="just" rtl="1"/>
            <a:r>
              <a:rPr lang="fa-IR" sz="2000" dirty="0" smtClean="0">
                <a:latin typeface="Calibri" panose="020F0502020204030204" pitchFamily="34" charset="0"/>
                <a:cs typeface="B Nazanin" panose="00000400000000000000" pitchFamily="2" charset="-78"/>
              </a:rPr>
              <a:t>یک نفر از اعضای خانوار های تحت پوشش هر خانه بهداشت / پایگاه  سلامت که اعلام آمادگی جهت همکاری داوطلبانه با نظام سلامت می نماید این فرد ضمن اینکه</a:t>
            </a:r>
            <a:r>
              <a:rPr lang="fa-IR" sz="2000" dirty="0" smtClean="0">
                <a:cs typeface="Calibri" panose="020F0502020204030204" pitchFamily="34" charset="0"/>
              </a:rPr>
              <a:t> </a:t>
            </a:r>
            <a:r>
              <a:rPr lang="fa-IR" sz="2000" dirty="0" smtClean="0">
                <a:latin typeface="Calibri" panose="020F0502020204030204" pitchFamily="34" charset="0"/>
                <a:cs typeface="B Nazanin" panose="00000400000000000000" pitchFamily="2" charset="-78"/>
              </a:rPr>
              <a:t>می تواند به عنوان سفیر سلامت خانواده اقدامات مرتبط به خود مراقبتی فردی را در مورد خود و خانواده مطابق با دستورالعمل های ابلاغی انجام دهد اعلام آمادگی می نماید تا به عنوان رابط سلامت نیز در محله فعالیت نماید و لذا تحت آموزش های مرتبط به تربیت رابطان سلامت محله نیز قرار می گیرد،</a:t>
            </a:r>
            <a:r>
              <a:rPr lang="fa-IR" sz="2000" dirty="0" smtClean="0">
                <a:highlight>
                  <a:srgbClr val="FFFF00"/>
                </a:highlight>
                <a:latin typeface="Calibri" panose="020F0502020204030204" pitchFamily="34" charset="0"/>
                <a:cs typeface="B Nazanin" panose="00000400000000000000" pitchFamily="2" charset="-78"/>
              </a:rPr>
              <a:t>این فرد قبل از شروع فعالیت های داوطلبانه خود به عنوان رابط سلامت محله  باید دوره آموزشی کتاب مقدماتی را بصورت حضوری یا مجازی طی کند و پس از موفقیت در گذراندن این دوره آموزشی در صورتیکه واجد شرایط  رابط سلامت محله شدن باشد می تواند با خانوارهایی که تحت پوشش او قرار می گیرد، ارتباط برقرار نماید. این فرد پس از گذراندن دوره های آموزشی کتاب مقدماتی بر اساس تمایل  5 تا 20 خانوار را تحت پوشش قرار می دهد.</a:t>
            </a:r>
            <a:endParaRPr lang="en-US" sz="2000" dirty="0" smtClean="0"/>
          </a:p>
          <a:p>
            <a:pPr algn="r"/>
            <a:r>
              <a:rPr lang="fa-IR" sz="2000" dirty="0" smtClean="0">
                <a:latin typeface="Calibri" panose="020F0502020204030204" pitchFamily="34" charset="0"/>
                <a:ea typeface="Calibri" panose="020F0502020204030204" pitchFamily="34" charset="0"/>
                <a:cs typeface="B Nazanin" panose="00000400000000000000" pitchFamily="2" charset="-78"/>
              </a:rPr>
              <a:t> </a:t>
            </a:r>
            <a:r>
              <a:rPr lang="fa-IR" sz="2000" dirty="0" smtClean="0">
                <a:highlight>
                  <a:srgbClr val="00FFFF"/>
                </a:highlight>
                <a:latin typeface="Calibri" panose="020F0502020204030204" pitchFamily="34" charset="0"/>
                <a:ea typeface="Calibri" panose="020F0502020204030204" pitchFamily="34" charset="0"/>
                <a:cs typeface="B Nazanin" panose="00000400000000000000" pitchFamily="2" charset="-78"/>
              </a:rPr>
              <a:t>رابطان سلامت محله</a:t>
            </a:r>
            <a:r>
              <a:rPr lang="fa-IR" sz="2000" b="1" dirty="0" smtClean="0">
                <a:highlight>
                  <a:srgbClr val="00FFFF"/>
                </a:highlight>
                <a:latin typeface="Calibri" panose="020F0502020204030204" pitchFamily="34" charset="0"/>
                <a:ea typeface="Calibri" panose="020F0502020204030204" pitchFamily="34" charset="0"/>
                <a:cs typeface="B Nazanin" panose="00000400000000000000" pitchFamily="2" charset="-78"/>
              </a:rPr>
              <a:t> </a:t>
            </a:r>
            <a:r>
              <a:rPr lang="fa-IR" sz="2000" dirty="0" smtClean="0">
                <a:highlight>
                  <a:srgbClr val="00FFFF"/>
                </a:highlight>
                <a:latin typeface="Calibri" panose="020F0502020204030204" pitchFamily="34" charset="0"/>
                <a:ea typeface="Calibri" panose="020F0502020204030204" pitchFamily="34" charset="0"/>
                <a:cs typeface="B Nazanin" panose="00000400000000000000" pitchFamily="2" charset="-78"/>
              </a:rPr>
              <a:t>علاوه بر شرکت در دوره های آموزش حضوری و مجازی " راهنماهای خود مراقبتی ، بسته های آموزشی هر خانه یک پایگاه ، در دوره آموزش مقدماتی و تکمیلی مجموعه های آموزشی رابطان سلامت محله، فنون آموزشی و روش های برقراری ارتباط با مردم را آموخته و در جلسات نیازسنجی و تعیین الویت های بهداشتی محله و ارتقای سلامت محله شرکت می کنند.</a:t>
            </a:r>
            <a:r>
              <a:rPr lang="fa-IR" sz="2000" dirty="0" smtClean="0">
                <a:latin typeface="Calibri" panose="020F0502020204030204" pitchFamily="34" charset="0"/>
                <a:ea typeface="Calibri" panose="020F0502020204030204" pitchFamily="34" charset="0"/>
                <a:cs typeface="B Nazanin" panose="00000400000000000000" pitchFamily="2" charset="-78"/>
              </a:rPr>
              <a:t> علاوه بر این، رابطان سلامت محله در زمینه </a:t>
            </a:r>
            <a:r>
              <a:rPr lang="fa-IR" sz="2000" dirty="0" smtClean="0">
                <a:highlight>
                  <a:srgbClr val="00FF00"/>
                </a:highlight>
                <a:latin typeface="Calibri" panose="020F0502020204030204" pitchFamily="34" charset="0"/>
                <a:ea typeface="Calibri" panose="020F0502020204030204" pitchFamily="34" charset="0"/>
                <a:cs typeface="B Nazanin" panose="00000400000000000000" pitchFamily="2" charset="-78"/>
              </a:rPr>
              <a:t>ارایه فعال خدمات بهداشتی مورد نیاز گروه های سنی مختلف در خانوارهای تحت پوشش</a:t>
            </a:r>
            <a:r>
              <a:rPr lang="fa-IR" sz="2000" dirty="0" smtClean="0">
                <a:latin typeface="Calibri" panose="020F0502020204030204" pitchFamily="34" charset="0"/>
                <a:ea typeface="Calibri" panose="020F0502020204030204" pitchFamily="34" charset="0"/>
                <a:cs typeface="B Nazanin" panose="00000400000000000000" pitchFamily="2" charset="-78"/>
              </a:rPr>
              <a:t> نظیر، مراقبت از گروه های آسیب پذیر، پیشگیری، غربالگری و بعضا درمان بیماری های واگیردار و غیر واگیر از جمله بیماریابی سل فعالیت می کنند ، همچنین در </a:t>
            </a:r>
            <a:r>
              <a:rPr lang="fa-IR" sz="2000" dirty="0" smtClean="0">
                <a:highlight>
                  <a:srgbClr val="FF00FF"/>
                </a:highlight>
                <a:latin typeface="Calibri" panose="020F0502020204030204" pitchFamily="34" charset="0"/>
                <a:ea typeface="Calibri" panose="020F0502020204030204" pitchFamily="34" charset="0"/>
                <a:cs typeface="B Nazanin" panose="00000400000000000000" pitchFamily="2" charset="-78"/>
              </a:rPr>
              <a:t>تشکیل گروه های خودیار</a:t>
            </a:r>
            <a:r>
              <a:rPr lang="fa-IR" sz="2000" dirty="0" smtClean="0">
                <a:latin typeface="Calibri" panose="020F0502020204030204" pitchFamily="34" charset="0"/>
                <a:ea typeface="Calibri" panose="020F0502020204030204" pitchFamily="34" charset="0"/>
                <a:cs typeface="B Nazanin" panose="00000400000000000000" pitchFamily="2" charset="-78"/>
              </a:rPr>
              <a:t> از جمله فشارخون و دیابت، حامیان ترویج تغذیه با شیرمادر و سایر گروه های خودیار، توانمند سازی وارتقای مهارتهای زندگی برای داشتن زندگی سالم ومولد خود وخانوارهای تحت پوشش مشارکت می کنند .</a:t>
            </a:r>
            <a:endParaRPr lang="en-US" sz="2000" dirty="0"/>
          </a:p>
        </p:txBody>
      </p:sp>
    </p:spTree>
    <p:extLst>
      <p:ext uri="{BB962C8B-B14F-4D97-AF65-F5344CB8AC3E}">
        <p14:creationId xmlns:p14="http://schemas.microsoft.com/office/powerpoint/2010/main" val="1662357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17606810"/>
              </p:ext>
            </p:extLst>
          </p:nvPr>
        </p:nvGraphicFramePr>
        <p:xfrm>
          <a:off x="770714" y="709128"/>
          <a:ext cx="7412232" cy="5855611"/>
        </p:xfrm>
        <a:graphic>
          <a:graphicData uri="http://schemas.openxmlformats.org/drawingml/2006/table">
            <a:tbl>
              <a:tblPr rtl="1" firstRow="1" firstCol="1" bandRow="1">
                <a:tableStyleId>{5C22544A-7EE6-4342-B048-85BDC9FD1C3A}</a:tableStyleId>
              </a:tblPr>
              <a:tblGrid>
                <a:gridCol w="1676163">
                  <a:extLst>
                    <a:ext uri="{9D8B030D-6E8A-4147-A177-3AD203B41FA5}">
                      <a16:colId xmlns:a16="http://schemas.microsoft.com/office/drawing/2014/main" val="2428050157"/>
                    </a:ext>
                  </a:extLst>
                </a:gridCol>
                <a:gridCol w="1581869">
                  <a:extLst>
                    <a:ext uri="{9D8B030D-6E8A-4147-A177-3AD203B41FA5}">
                      <a16:colId xmlns:a16="http://schemas.microsoft.com/office/drawing/2014/main" val="210320028"/>
                    </a:ext>
                  </a:extLst>
                </a:gridCol>
                <a:gridCol w="1158678">
                  <a:extLst>
                    <a:ext uri="{9D8B030D-6E8A-4147-A177-3AD203B41FA5}">
                      <a16:colId xmlns:a16="http://schemas.microsoft.com/office/drawing/2014/main" val="85520426"/>
                    </a:ext>
                  </a:extLst>
                </a:gridCol>
                <a:gridCol w="748315">
                  <a:extLst>
                    <a:ext uri="{9D8B030D-6E8A-4147-A177-3AD203B41FA5}">
                      <a16:colId xmlns:a16="http://schemas.microsoft.com/office/drawing/2014/main" val="2426791503"/>
                    </a:ext>
                  </a:extLst>
                </a:gridCol>
                <a:gridCol w="749069">
                  <a:extLst>
                    <a:ext uri="{9D8B030D-6E8A-4147-A177-3AD203B41FA5}">
                      <a16:colId xmlns:a16="http://schemas.microsoft.com/office/drawing/2014/main" val="3342614386"/>
                    </a:ext>
                  </a:extLst>
                </a:gridCol>
                <a:gridCol w="749069">
                  <a:extLst>
                    <a:ext uri="{9D8B030D-6E8A-4147-A177-3AD203B41FA5}">
                      <a16:colId xmlns:a16="http://schemas.microsoft.com/office/drawing/2014/main" val="1893180002"/>
                    </a:ext>
                  </a:extLst>
                </a:gridCol>
                <a:gridCol w="749069">
                  <a:extLst>
                    <a:ext uri="{9D8B030D-6E8A-4147-A177-3AD203B41FA5}">
                      <a16:colId xmlns:a16="http://schemas.microsoft.com/office/drawing/2014/main" val="2482860106"/>
                    </a:ext>
                  </a:extLst>
                </a:gridCol>
              </a:tblGrid>
              <a:tr h="168111">
                <a:tc rowSpan="2">
                  <a:txBody>
                    <a:bodyPr/>
                    <a:lstStyle/>
                    <a:p>
                      <a:pPr marL="0" marR="0" indent="0" algn="ctr" rtl="1">
                        <a:lnSpc>
                          <a:spcPct val="115000"/>
                        </a:lnSpc>
                        <a:spcBef>
                          <a:spcPts val="0"/>
                        </a:spcBef>
                        <a:spcAft>
                          <a:spcPts val="1000"/>
                        </a:spcAft>
                      </a:pPr>
                      <a:r>
                        <a:rPr lang="fa-IR" sz="1200" dirty="0">
                          <a:effectLst/>
                        </a:rPr>
                        <a:t>هدف كلي</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gridSpan="2">
                  <a:txBody>
                    <a:bodyPr/>
                    <a:lstStyle/>
                    <a:p>
                      <a:pPr marL="0" marR="0" indent="0" algn="ctr" rtl="1">
                        <a:lnSpc>
                          <a:spcPct val="115000"/>
                        </a:lnSpc>
                        <a:spcBef>
                          <a:spcPts val="0"/>
                        </a:spcBef>
                        <a:spcAft>
                          <a:spcPts val="1000"/>
                        </a:spcAft>
                      </a:pPr>
                      <a:r>
                        <a:rPr lang="fa-IR" sz="1000">
                          <a:effectLst/>
                        </a:rPr>
                        <a:t>هدف كمي*</a:t>
                      </a:r>
                      <a:endParaRPr lang="en-US" sz="9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hMerge="1">
                  <a:txBody>
                    <a:bodyPr/>
                    <a:lstStyle/>
                    <a:p>
                      <a:endParaRPr lang="en-US"/>
                    </a:p>
                  </a:txBody>
                  <a:tcPr/>
                </a:tc>
                <a:tc gridSpan="4">
                  <a:txBody>
                    <a:bodyPr/>
                    <a:lstStyle/>
                    <a:p>
                      <a:pPr marL="0" marR="0" indent="0" algn="ctr" rtl="1">
                        <a:lnSpc>
                          <a:spcPct val="115000"/>
                        </a:lnSpc>
                        <a:spcBef>
                          <a:spcPts val="0"/>
                        </a:spcBef>
                        <a:spcAft>
                          <a:spcPts val="1000"/>
                        </a:spcAft>
                      </a:pPr>
                      <a:r>
                        <a:rPr lang="fa-IR" sz="1000">
                          <a:effectLst/>
                        </a:rPr>
                        <a:t>حدانتظار</a:t>
                      </a:r>
                      <a:endParaRPr lang="en-US" sz="9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47641791"/>
                  </a:ext>
                </a:extLst>
              </a:tr>
              <a:tr h="245548">
                <a:tc vMerge="1">
                  <a:txBody>
                    <a:bodyPr/>
                    <a:lstStyle/>
                    <a:p>
                      <a:endParaRPr lang="en-US"/>
                    </a:p>
                  </a:txBody>
                  <a:tcPr/>
                </a:tc>
                <a:tc>
                  <a:txBody>
                    <a:bodyPr/>
                    <a:lstStyle/>
                    <a:p>
                      <a:pPr marL="0" marR="0" indent="0" algn="ctr" rtl="1">
                        <a:lnSpc>
                          <a:spcPct val="115000"/>
                        </a:lnSpc>
                        <a:spcBef>
                          <a:spcPts val="0"/>
                        </a:spcBef>
                        <a:spcAft>
                          <a:spcPts val="0"/>
                        </a:spcAft>
                      </a:pPr>
                      <a:r>
                        <a:rPr lang="fa-IR" sz="1200">
                          <a:effectLst/>
                        </a:rPr>
                        <a:t>عنوان</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200">
                          <a:effectLst/>
                        </a:rPr>
                        <a:t>واحد</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200">
                          <a:effectLst/>
                        </a:rPr>
                        <a:t>1401</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200">
                          <a:effectLst/>
                        </a:rPr>
                        <a:t>1402</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200">
                          <a:effectLst/>
                        </a:rPr>
                        <a:t>1403</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200">
                          <a:effectLst/>
                        </a:rPr>
                        <a:t>1404</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extLst>
                  <a:ext uri="{0D108BD9-81ED-4DB2-BD59-A6C34878D82A}">
                    <a16:rowId xmlns:a16="http://schemas.microsoft.com/office/drawing/2014/main" val="3961931711"/>
                  </a:ext>
                </a:extLst>
              </a:tr>
              <a:tr h="731583">
                <a:tc rowSpan="7">
                  <a:txBody>
                    <a:bodyPr/>
                    <a:lstStyle/>
                    <a:p>
                      <a:pPr marL="0" marR="0" indent="0" algn="ctr" rtl="1">
                        <a:lnSpc>
                          <a:spcPct val="115000"/>
                        </a:lnSpc>
                        <a:spcBef>
                          <a:spcPts val="0"/>
                        </a:spcBef>
                        <a:spcAft>
                          <a:spcPts val="0"/>
                        </a:spcAft>
                      </a:pPr>
                      <a:r>
                        <a:rPr lang="fa-IR" sz="1100" dirty="0">
                          <a:effectLst/>
                        </a:rPr>
                        <a:t>اجتماعی سازی سلامت در جهت مشارکت ساختارمند و فعال خانواده و جامعه و جلب مشارکت بین بخشی در تامین، حفظ و ارتقای سلامت</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100" dirty="0">
                          <a:effectLst/>
                        </a:rPr>
                        <a:t>پوشش برنامه ملي خودمراقبتي فردی در 30 درصد خانواده های تحت پوشش</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100">
                          <a:effectLst/>
                        </a:rPr>
                        <a:t>تعداد خانواده های تحت پوشش</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20%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25%</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30%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extLst>
                  <a:ext uri="{0D108BD9-81ED-4DB2-BD59-A6C34878D82A}">
                    <a16:rowId xmlns:a16="http://schemas.microsoft.com/office/drawing/2014/main" val="3444556621"/>
                  </a:ext>
                </a:extLst>
              </a:tr>
              <a:tr h="532060">
                <a:tc vMerge="1">
                  <a:txBody>
                    <a:bodyPr/>
                    <a:lstStyle/>
                    <a:p>
                      <a:endParaRPr lang="en-US"/>
                    </a:p>
                  </a:txBody>
                  <a:tcPr/>
                </a:tc>
                <a:tc>
                  <a:txBody>
                    <a:bodyPr/>
                    <a:lstStyle/>
                    <a:p>
                      <a:pPr marL="0" marR="0" indent="144145" algn="ctr" rtl="1">
                        <a:lnSpc>
                          <a:spcPct val="115000"/>
                        </a:lnSpc>
                        <a:spcBef>
                          <a:spcPts val="0"/>
                        </a:spcBef>
                        <a:spcAft>
                          <a:spcPts val="1000"/>
                        </a:spcAft>
                      </a:pPr>
                      <a:r>
                        <a:rPr lang="fa-IR" sz="1100" dirty="0">
                          <a:effectLst/>
                        </a:rPr>
                        <a:t>پوشش برنامه گروه های خودیار</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100">
                          <a:effectLst/>
                        </a:rPr>
                        <a:t>تعداد مراقبان و بهورزان</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100%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144145" algn="just" rtl="1">
                        <a:lnSpc>
                          <a:spcPct val="115000"/>
                        </a:lnSpc>
                        <a:spcBef>
                          <a:spcPts val="0"/>
                        </a:spcBef>
                        <a:spcAft>
                          <a:spcPts val="1000"/>
                        </a:spcAft>
                      </a:pPr>
                      <a:r>
                        <a:rPr lang="fa-IR" sz="1600">
                          <a:effectLst/>
                        </a:rPr>
                        <a:t>100%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tc>
                  <a:txBody>
                    <a:bodyPr/>
                    <a:lstStyle/>
                    <a:p>
                      <a:pPr marL="0" marR="0" indent="144145" algn="just" rtl="1">
                        <a:lnSpc>
                          <a:spcPct val="115000"/>
                        </a:lnSpc>
                        <a:spcBef>
                          <a:spcPts val="0"/>
                        </a:spcBef>
                        <a:spcAft>
                          <a:spcPts val="1000"/>
                        </a:spcAft>
                      </a:pPr>
                      <a:r>
                        <a:rPr lang="fa-IR" sz="1600">
                          <a:effectLst/>
                        </a:rPr>
                        <a:t>100%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tc>
                  <a:txBody>
                    <a:bodyPr/>
                    <a:lstStyle/>
                    <a:p>
                      <a:pPr marL="0" marR="0" indent="144145" algn="just" rtl="1">
                        <a:lnSpc>
                          <a:spcPct val="115000"/>
                        </a:lnSpc>
                        <a:spcBef>
                          <a:spcPts val="0"/>
                        </a:spcBef>
                        <a:spcAft>
                          <a:spcPts val="1000"/>
                        </a:spcAft>
                      </a:pPr>
                      <a:r>
                        <a:rPr lang="fa-IR" sz="1600">
                          <a:effectLst/>
                        </a:rPr>
                        <a:t>100%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extLst>
                  <a:ext uri="{0D108BD9-81ED-4DB2-BD59-A6C34878D82A}">
                    <a16:rowId xmlns:a16="http://schemas.microsoft.com/office/drawing/2014/main" val="3901384775"/>
                  </a:ext>
                </a:extLst>
              </a:tr>
              <a:tr h="548687">
                <a:tc vMerge="1">
                  <a:txBody>
                    <a:bodyPr/>
                    <a:lstStyle/>
                    <a:p>
                      <a:endParaRPr lang="en-US"/>
                    </a:p>
                  </a:txBody>
                  <a:tcPr/>
                </a:tc>
                <a:tc>
                  <a:txBody>
                    <a:bodyPr/>
                    <a:lstStyle/>
                    <a:p>
                      <a:pPr marL="0" marR="0" indent="144145" algn="ctr" rtl="1">
                        <a:lnSpc>
                          <a:spcPct val="115000"/>
                        </a:lnSpc>
                        <a:spcBef>
                          <a:spcPts val="0"/>
                        </a:spcBef>
                        <a:spcAft>
                          <a:spcPts val="1000"/>
                        </a:spcAft>
                      </a:pPr>
                      <a:r>
                        <a:rPr lang="fa-IR" sz="1100" dirty="0">
                          <a:effectLst/>
                        </a:rPr>
                        <a:t>پوشش برنامه خودمراقبتی سازمانی</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100">
                          <a:effectLst/>
                        </a:rPr>
                        <a:t>درصد سازمان های حامی سلامت</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20%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25%</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30%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extLst>
                  <a:ext uri="{0D108BD9-81ED-4DB2-BD59-A6C34878D82A}">
                    <a16:rowId xmlns:a16="http://schemas.microsoft.com/office/drawing/2014/main" val="199339462"/>
                  </a:ext>
                </a:extLst>
              </a:tr>
              <a:tr h="1097374">
                <a:tc vMerge="1">
                  <a:txBody>
                    <a:bodyPr/>
                    <a:lstStyle/>
                    <a:p>
                      <a:endParaRPr lang="en-US"/>
                    </a:p>
                  </a:txBody>
                  <a:tcPr/>
                </a:tc>
                <a:tc>
                  <a:txBody>
                    <a:bodyPr/>
                    <a:lstStyle/>
                    <a:p>
                      <a:pPr marL="0" marR="0" indent="144145" algn="ctr" rtl="1">
                        <a:lnSpc>
                          <a:spcPct val="115000"/>
                        </a:lnSpc>
                        <a:spcBef>
                          <a:spcPts val="0"/>
                        </a:spcBef>
                        <a:spcAft>
                          <a:spcPts val="1000"/>
                        </a:spcAft>
                      </a:pPr>
                      <a:r>
                        <a:rPr lang="fa-IR" sz="1100" dirty="0">
                          <a:effectLst/>
                        </a:rPr>
                        <a:t>پوشش برنامه خودمراقبتی اجتماعی</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0"/>
                        </a:spcAft>
                      </a:pPr>
                      <a:r>
                        <a:rPr lang="fa-IR" sz="1100" dirty="0">
                          <a:effectLst/>
                        </a:rPr>
                        <a:t>درصد شوراهای شهری/روستایی/  شورایاری­ها حامی سلامت</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dirty="0">
                          <a:effectLst/>
                        </a:rPr>
                        <a:t>10%</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20%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25%</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30%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extLst>
                  <a:ext uri="{0D108BD9-81ED-4DB2-BD59-A6C34878D82A}">
                    <a16:rowId xmlns:a16="http://schemas.microsoft.com/office/drawing/2014/main" val="1070489929"/>
                  </a:ext>
                </a:extLst>
              </a:tr>
              <a:tr h="548687">
                <a:tc vMerge="1">
                  <a:txBody>
                    <a:bodyPr/>
                    <a:lstStyle/>
                    <a:p>
                      <a:endParaRPr lang="en-US"/>
                    </a:p>
                  </a:txBody>
                  <a:tcPr/>
                </a:tc>
                <a:tc>
                  <a:txBody>
                    <a:bodyPr/>
                    <a:lstStyle/>
                    <a:p>
                      <a:pPr marL="0" marR="0" indent="144145" algn="ctr" rtl="1">
                        <a:lnSpc>
                          <a:spcPct val="115000"/>
                        </a:lnSpc>
                        <a:spcBef>
                          <a:spcPts val="0"/>
                        </a:spcBef>
                        <a:spcAft>
                          <a:spcPts val="1000"/>
                        </a:spcAft>
                      </a:pPr>
                      <a:r>
                        <a:rPr lang="fa-IR" sz="1100">
                          <a:effectLst/>
                        </a:rPr>
                        <a:t>پوشش برنامه سفیر سلامت دانش آموز</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just" rtl="1">
                        <a:lnSpc>
                          <a:spcPct val="115000"/>
                        </a:lnSpc>
                        <a:spcBef>
                          <a:spcPts val="0"/>
                        </a:spcBef>
                        <a:spcAft>
                          <a:spcPts val="0"/>
                        </a:spcAft>
                      </a:pPr>
                      <a:r>
                        <a:rPr lang="fa-IR" sz="1100">
                          <a:effectLst/>
                        </a:rPr>
                        <a:t>درصد سفیران سلامت دانش آموز</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dirty="0">
                          <a:effectLst/>
                        </a:rPr>
                        <a:t>16%</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144145" algn="just" rtl="1">
                        <a:lnSpc>
                          <a:spcPct val="115000"/>
                        </a:lnSpc>
                        <a:spcBef>
                          <a:spcPts val="0"/>
                        </a:spcBef>
                        <a:spcAft>
                          <a:spcPts val="1000"/>
                        </a:spcAft>
                      </a:pPr>
                      <a:r>
                        <a:rPr lang="fa-IR" sz="1600" dirty="0">
                          <a:effectLst/>
                        </a:rPr>
                        <a:t>16%</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tc>
                  <a:txBody>
                    <a:bodyPr/>
                    <a:lstStyle/>
                    <a:p>
                      <a:pPr marL="0" marR="0" indent="144145" algn="just" rtl="1">
                        <a:lnSpc>
                          <a:spcPct val="115000"/>
                        </a:lnSpc>
                        <a:spcBef>
                          <a:spcPts val="0"/>
                        </a:spcBef>
                        <a:spcAft>
                          <a:spcPts val="1000"/>
                        </a:spcAft>
                      </a:pPr>
                      <a:r>
                        <a:rPr lang="fa-IR" sz="1600">
                          <a:effectLst/>
                        </a:rPr>
                        <a:t>16%</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tc>
                  <a:txBody>
                    <a:bodyPr/>
                    <a:lstStyle/>
                    <a:p>
                      <a:pPr marL="0" marR="0" indent="144145" algn="just" rtl="1">
                        <a:lnSpc>
                          <a:spcPct val="115000"/>
                        </a:lnSpc>
                        <a:spcBef>
                          <a:spcPts val="0"/>
                        </a:spcBef>
                        <a:spcAft>
                          <a:spcPts val="1000"/>
                        </a:spcAft>
                      </a:pPr>
                      <a:r>
                        <a:rPr lang="fa-IR" sz="1600">
                          <a:effectLst/>
                        </a:rPr>
                        <a:t>16%</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extLst>
                  <a:ext uri="{0D108BD9-81ED-4DB2-BD59-A6C34878D82A}">
                    <a16:rowId xmlns:a16="http://schemas.microsoft.com/office/drawing/2014/main" val="555785652"/>
                  </a:ext>
                </a:extLst>
              </a:tr>
              <a:tr h="548687">
                <a:tc vMerge="1">
                  <a:txBody>
                    <a:bodyPr/>
                    <a:lstStyle/>
                    <a:p>
                      <a:endParaRPr lang="en-US"/>
                    </a:p>
                  </a:txBody>
                  <a:tcPr/>
                </a:tc>
                <a:tc>
                  <a:txBody>
                    <a:bodyPr/>
                    <a:lstStyle/>
                    <a:p>
                      <a:pPr marL="0" marR="0" indent="144145" algn="ctr" rtl="1">
                        <a:lnSpc>
                          <a:spcPct val="115000"/>
                        </a:lnSpc>
                        <a:spcBef>
                          <a:spcPts val="0"/>
                        </a:spcBef>
                        <a:spcAft>
                          <a:spcPts val="1000"/>
                        </a:spcAft>
                      </a:pPr>
                      <a:r>
                        <a:rPr lang="fa-IR" sz="1100">
                          <a:effectLst/>
                        </a:rPr>
                        <a:t>پوشش برنامه سفیر سلامت دانشجو </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just" rtl="1">
                        <a:lnSpc>
                          <a:spcPct val="115000"/>
                        </a:lnSpc>
                        <a:spcBef>
                          <a:spcPts val="0"/>
                        </a:spcBef>
                        <a:spcAft>
                          <a:spcPts val="0"/>
                        </a:spcAft>
                      </a:pPr>
                      <a:r>
                        <a:rPr lang="fa-IR" sz="1100">
                          <a:effectLst/>
                        </a:rPr>
                        <a:t>درصد سفیران سلامت دانشجو</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144145" algn="just" rtl="1">
                        <a:lnSpc>
                          <a:spcPct val="115000"/>
                        </a:lnSpc>
                        <a:spcBef>
                          <a:spcPts val="0"/>
                        </a:spcBef>
                        <a:spcAft>
                          <a:spcPts val="1000"/>
                        </a:spcAft>
                      </a:pPr>
                      <a:r>
                        <a:rPr lang="fa-IR" sz="1600" dirty="0">
                          <a:effectLst/>
                        </a:rPr>
                        <a:t>10%</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tc>
                  <a:txBody>
                    <a:bodyPr/>
                    <a:lstStyle/>
                    <a:p>
                      <a:pPr marL="0" marR="0" indent="144145" algn="just"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tc>
                  <a:txBody>
                    <a:bodyPr/>
                    <a:lstStyle/>
                    <a:p>
                      <a:pPr marL="0" marR="0" indent="144145" algn="just"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tc>
                <a:extLst>
                  <a:ext uri="{0D108BD9-81ED-4DB2-BD59-A6C34878D82A}">
                    <a16:rowId xmlns:a16="http://schemas.microsoft.com/office/drawing/2014/main" val="4264181579"/>
                  </a:ext>
                </a:extLst>
              </a:tr>
              <a:tr h="365791">
                <a:tc vMerge="1">
                  <a:txBody>
                    <a:bodyPr/>
                    <a:lstStyle/>
                    <a:p>
                      <a:endParaRPr lang="en-US"/>
                    </a:p>
                  </a:txBody>
                  <a:tcPr/>
                </a:tc>
                <a:tc>
                  <a:txBody>
                    <a:bodyPr/>
                    <a:lstStyle/>
                    <a:p>
                      <a:pPr marL="0" marR="0" indent="144145" algn="ctr" rtl="1">
                        <a:lnSpc>
                          <a:spcPct val="115000"/>
                        </a:lnSpc>
                        <a:spcBef>
                          <a:spcPts val="0"/>
                        </a:spcBef>
                        <a:spcAft>
                          <a:spcPts val="1000"/>
                        </a:spcAft>
                      </a:pPr>
                      <a:r>
                        <a:rPr lang="fa-IR" sz="1100">
                          <a:effectLst/>
                        </a:rPr>
                        <a:t>پوشش برنامه سفیر سلامت طلبه</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just" rtl="1">
                        <a:lnSpc>
                          <a:spcPct val="115000"/>
                        </a:lnSpc>
                        <a:spcBef>
                          <a:spcPts val="0"/>
                        </a:spcBef>
                        <a:spcAft>
                          <a:spcPts val="0"/>
                        </a:spcAft>
                      </a:pPr>
                      <a:r>
                        <a:rPr lang="fa-IR" sz="1100">
                          <a:effectLst/>
                        </a:rPr>
                        <a:t>درصد سفیران سلامت طلبه</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dirty="0">
                          <a:effectLst/>
                        </a:rPr>
                        <a:t>10%</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dirty="0">
                          <a:effectLst/>
                        </a:rPr>
                        <a:t>10%</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10%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extLst>
                  <a:ext uri="{0D108BD9-81ED-4DB2-BD59-A6C34878D82A}">
                    <a16:rowId xmlns:a16="http://schemas.microsoft.com/office/drawing/2014/main" val="1924545727"/>
                  </a:ext>
                </a:extLst>
              </a:tr>
              <a:tr h="914478">
                <a:tc>
                  <a:txBody>
                    <a:bodyPr/>
                    <a:lstStyle/>
                    <a:p>
                      <a:pPr marL="0" marR="0" indent="0" algn="ctr" rtl="1">
                        <a:lnSpc>
                          <a:spcPct val="115000"/>
                        </a:lnSpc>
                        <a:spcBef>
                          <a:spcPts val="0"/>
                        </a:spcBef>
                        <a:spcAft>
                          <a:spcPts val="0"/>
                        </a:spcAft>
                      </a:pPr>
                      <a:r>
                        <a:rPr lang="fa-IR" sz="1100">
                          <a:effectLst/>
                        </a:rPr>
                        <a:t> </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144145" algn="ctr" rtl="1">
                        <a:lnSpc>
                          <a:spcPct val="115000"/>
                        </a:lnSpc>
                        <a:spcBef>
                          <a:spcPts val="0"/>
                        </a:spcBef>
                        <a:spcAft>
                          <a:spcPts val="1000"/>
                        </a:spcAft>
                      </a:pPr>
                      <a:r>
                        <a:rPr lang="fa-IR" sz="1100">
                          <a:effectLst/>
                        </a:rPr>
                        <a:t>پوشش برنامه رابطان سلامت  محله</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just" rtl="1">
                        <a:lnSpc>
                          <a:spcPct val="115000"/>
                        </a:lnSpc>
                        <a:spcBef>
                          <a:spcPts val="0"/>
                        </a:spcBef>
                        <a:spcAft>
                          <a:spcPts val="0"/>
                        </a:spcAft>
                      </a:pPr>
                      <a:r>
                        <a:rPr lang="fa-IR" sz="1100">
                          <a:effectLst/>
                        </a:rPr>
                        <a:t>درصد خانوارهای تحت پوشش رابطان سلامت محله</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30%</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a:effectLst/>
                        </a:rPr>
                        <a:t>32%</a:t>
                      </a:r>
                      <a:endParaRPr lang="en-US" sz="110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dirty="0">
                          <a:effectLst/>
                        </a:rPr>
                        <a:t>34%</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tc>
                  <a:txBody>
                    <a:bodyPr/>
                    <a:lstStyle/>
                    <a:p>
                      <a:pPr marL="0" marR="0" indent="0" algn="ctr" rtl="1">
                        <a:lnSpc>
                          <a:spcPct val="115000"/>
                        </a:lnSpc>
                        <a:spcBef>
                          <a:spcPts val="0"/>
                        </a:spcBef>
                        <a:spcAft>
                          <a:spcPts val="1000"/>
                        </a:spcAft>
                      </a:pPr>
                      <a:r>
                        <a:rPr lang="fa-IR" sz="1600" dirty="0">
                          <a:effectLst/>
                        </a:rPr>
                        <a:t>35%</a:t>
                      </a:r>
                      <a:endParaRPr lang="en-US" sz="1100" dirty="0">
                        <a:effectLst/>
                        <a:latin typeface="Times New Roman" panose="02020603050405020304" pitchFamily="18" charset="0"/>
                        <a:ea typeface="Calibri" panose="020F0502020204030204" pitchFamily="34" charset="0"/>
                        <a:cs typeface="B Nazanin" panose="00000400000000000000" pitchFamily="2" charset="-78"/>
                      </a:endParaRPr>
                    </a:p>
                  </a:txBody>
                  <a:tcPr marL="55852" marR="55852" marT="0" marB="0" anchor="ctr"/>
                </a:tc>
                <a:extLst>
                  <a:ext uri="{0D108BD9-81ED-4DB2-BD59-A6C34878D82A}">
                    <a16:rowId xmlns:a16="http://schemas.microsoft.com/office/drawing/2014/main" val="2432712744"/>
                  </a:ext>
                </a:extLst>
              </a:tr>
            </a:tbl>
          </a:graphicData>
        </a:graphic>
      </p:graphicFrame>
    </p:spTree>
    <p:extLst>
      <p:ext uri="{BB962C8B-B14F-4D97-AF65-F5344CB8AC3E}">
        <p14:creationId xmlns:p14="http://schemas.microsoft.com/office/powerpoint/2010/main" val="489858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3" name="Rectangle 2"/>
          <p:cNvSpPr/>
          <p:nvPr/>
        </p:nvSpPr>
        <p:spPr>
          <a:xfrm>
            <a:off x="2976465" y="2840820"/>
            <a:ext cx="6126303" cy="1815882"/>
          </a:xfrm>
          <a:prstGeom prst="rect">
            <a:avLst/>
          </a:prstGeom>
        </p:spPr>
        <p:txBody>
          <a:bodyPr wrap="square">
            <a:spAutoFit/>
          </a:bodyPr>
          <a:lstStyle/>
          <a:p>
            <a:pPr algn="ctr"/>
            <a:r>
              <a:rPr lang="fa-IR" sz="2800" dirty="0" smtClean="0">
                <a:solidFill>
                  <a:prstClr val="black"/>
                </a:solidFill>
                <a:latin typeface="Calibri"/>
                <a:cs typeface="B Titr" panose="00000700000000000000" pitchFamily="2" charset="-78"/>
              </a:rPr>
              <a:t>با تشکر از توجه شما</a:t>
            </a:r>
          </a:p>
          <a:p>
            <a:r>
              <a:rPr lang="fa-IR" sz="2800" dirty="0" smtClean="0">
                <a:solidFill>
                  <a:prstClr val="black"/>
                </a:solidFill>
                <a:latin typeface="Calibri"/>
                <a:cs typeface="B Titr" panose="00000700000000000000" pitchFamily="2" charset="-78"/>
              </a:rPr>
              <a:t> </a:t>
            </a:r>
          </a:p>
          <a:p>
            <a:endParaRPr lang="fa-IR" sz="2800" dirty="0">
              <a:solidFill>
                <a:prstClr val="black"/>
              </a:solidFill>
              <a:latin typeface="Calibri"/>
              <a:cs typeface="B Titr" panose="00000700000000000000" pitchFamily="2" charset="-78"/>
            </a:endParaRPr>
          </a:p>
          <a:p>
            <a:r>
              <a:rPr lang="fa-IR" sz="2800" dirty="0" smtClean="0">
                <a:solidFill>
                  <a:prstClr val="black"/>
                </a:solidFill>
                <a:latin typeface="Calibri"/>
                <a:cs typeface="B Titr" panose="00000700000000000000" pitchFamily="2" charset="-78"/>
              </a:rPr>
              <a:t>شاد وپیروز باشید</a:t>
            </a:r>
            <a:endParaRPr lang="en-US" dirty="0"/>
          </a:p>
        </p:txBody>
      </p:sp>
    </p:spTree>
    <p:extLst>
      <p:ext uri="{BB962C8B-B14F-4D97-AF65-F5344CB8AC3E}">
        <p14:creationId xmlns:p14="http://schemas.microsoft.com/office/powerpoint/2010/main" val="2845409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363894" y="2413338"/>
            <a:ext cx="9610530" cy="3108543"/>
          </a:xfrm>
          <a:prstGeom prst="rect">
            <a:avLst/>
          </a:prstGeom>
        </p:spPr>
        <p:txBody>
          <a:bodyPr wrap="square">
            <a:spAutoFit/>
          </a:bodyPr>
          <a:lstStyle/>
          <a:p>
            <a:pPr algn="just" rtl="1"/>
            <a:r>
              <a:rPr lang="fa-IR" sz="2800" b="1" dirty="0" smtClean="0">
                <a:solidFill>
                  <a:srgbClr val="FF0000"/>
                </a:solidFill>
                <a:cs typeface="B Zar" panose="00000400000000000000" pitchFamily="2" charset="-78"/>
              </a:rPr>
              <a:t>خودمراقبتی</a:t>
            </a:r>
          </a:p>
          <a:p>
            <a:pPr algn="just" rtl="1"/>
            <a:r>
              <a:rPr lang="fa-IR" sz="2800" b="1" dirty="0" smtClean="0">
                <a:cs typeface="B Zar" panose="00000400000000000000" pitchFamily="2" charset="-78"/>
              </a:rPr>
              <a:t> </a:t>
            </a:r>
            <a:r>
              <a:rPr lang="fa-IR" sz="2800" b="1" dirty="0">
                <a:cs typeface="B Zar" panose="00000400000000000000" pitchFamily="2" charset="-78"/>
              </a:rPr>
              <a:t>شامل اعمالي است اکتسابی، آگاهانه و هدفدار كه مردم براي خود، فرزندان و خانواده شان انجام مي‌دهند تا تندرست بمانند، از سلامت جسمي، روانی و اجتماعی خود حفاظت كنند، نيازهاي جسمی، رواني و اجتماعی خود را برآورده سازند، از بيماري ها يا حوادث پيشگيري كنند، ‌بیماری های مزمن خود را مدیریت كنند و نيز از سلامت خود بعد از بيماري حاد يا ترخيص از بيمارستان حفاظت كنند. </a:t>
            </a:r>
            <a:endParaRPr lang="en-US" sz="2800" b="1" dirty="0">
              <a:cs typeface="B Zar" panose="00000400000000000000" pitchFamily="2" charset="-78"/>
            </a:endParaRPr>
          </a:p>
        </p:txBody>
      </p:sp>
    </p:spTree>
    <p:extLst>
      <p:ext uri="{BB962C8B-B14F-4D97-AF65-F5344CB8AC3E}">
        <p14:creationId xmlns:p14="http://schemas.microsoft.com/office/powerpoint/2010/main" val="3146476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1110343" y="2756137"/>
            <a:ext cx="8108302" cy="2677656"/>
          </a:xfrm>
          <a:prstGeom prst="rect">
            <a:avLst/>
          </a:prstGeom>
        </p:spPr>
        <p:txBody>
          <a:bodyPr wrap="square">
            <a:spAutoFit/>
          </a:bodyPr>
          <a:lstStyle/>
          <a:p>
            <a:pPr lvl="0" algn="just" defTabSz="914400" rtl="1">
              <a:defRPr/>
            </a:pPr>
            <a:r>
              <a:rPr lang="fa-IR" sz="2800" dirty="0">
                <a:solidFill>
                  <a:srgbClr val="FF0000"/>
                </a:solidFill>
                <a:latin typeface="Calibri"/>
                <a:cs typeface="B Titr" panose="00000700000000000000" pitchFamily="2" charset="-78"/>
              </a:rPr>
              <a:t>خودمراقبتی </a:t>
            </a:r>
            <a:r>
              <a:rPr lang="fa-IR" sz="2800" dirty="0">
                <a:latin typeface="Calibri"/>
                <a:cs typeface="B Titr" panose="00000700000000000000" pitchFamily="2" charset="-78"/>
              </a:rPr>
              <a:t>عملكردی آگاهانه، آموختني و تنظیمی است كه برای تأمین و تداوم شرایط و منابع لازم برای ادامه حیات و حفظ عملكرد جسمی، روانی، اجتماعي و معنوي و رشد انسان در محدوده طبیعی و متناسب برای حیات و جامعیت عملكرد وی اعمال می‌گردد. </a:t>
            </a:r>
            <a:r>
              <a:rPr lang="fa-IR" sz="2800" dirty="0">
                <a:solidFill>
                  <a:srgbClr val="FF0000"/>
                </a:solidFill>
                <a:latin typeface="Calibri"/>
                <a:cs typeface="B Titr" panose="00000700000000000000" pitchFamily="2" charset="-78"/>
              </a:rPr>
              <a:t>خودمراقبتی فرايندي مادام‌العمر است که در تمامي دوران‌ها و موقعيت‌هاي زندگي مطرح است.</a:t>
            </a:r>
            <a:endParaRPr lang="en-US" altLang="en-US" sz="2800" dirty="0">
              <a:solidFill>
                <a:prstClr val="black"/>
              </a:solidFill>
              <a:latin typeface="Calibri"/>
              <a:cs typeface="B Titr" panose="00000700000000000000" pitchFamily="2" charset="-78"/>
            </a:endParaRPr>
          </a:p>
        </p:txBody>
      </p:sp>
    </p:spTree>
    <p:extLst>
      <p:ext uri="{BB962C8B-B14F-4D97-AF65-F5344CB8AC3E}">
        <p14:creationId xmlns:p14="http://schemas.microsoft.com/office/powerpoint/2010/main" val="1062771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2753" y="3244334"/>
            <a:ext cx="306494" cy="369332"/>
          </a:xfrm>
          <a:prstGeom prst="rect">
            <a:avLst/>
          </a:prstGeom>
        </p:spPr>
        <p:txBody>
          <a:bodyPr wrap="none">
            <a:spAutoFit/>
          </a:bodyPr>
          <a:lstStyle/>
          <a:p>
            <a:r>
              <a:rPr lang="fa-IR" dirty="0"/>
              <a:t>•</a:t>
            </a:r>
            <a:endParaRPr lang="en-US" dirty="0"/>
          </a:p>
        </p:txBody>
      </p:sp>
      <p:sp>
        <p:nvSpPr>
          <p:cNvPr id="3" name="Rectangle 2"/>
          <p:cNvSpPr/>
          <p:nvPr/>
        </p:nvSpPr>
        <p:spPr>
          <a:xfrm>
            <a:off x="5942753" y="3244334"/>
            <a:ext cx="306494" cy="369332"/>
          </a:xfrm>
          <a:prstGeom prst="rect">
            <a:avLst/>
          </a:prstGeom>
        </p:spPr>
        <p:txBody>
          <a:bodyPr wrap="none">
            <a:spAutoFit/>
          </a:bodyPr>
          <a:lstStyle/>
          <a:p>
            <a:r>
              <a:rPr lang="en-US" dirty="0"/>
              <a:t>•</a:t>
            </a:r>
          </a:p>
        </p:txBody>
      </p:sp>
      <p:sp>
        <p:nvSpPr>
          <p:cNvPr id="4" name="Title 3"/>
          <p:cNvSpPr>
            <a:spLocks noGrp="1"/>
          </p:cNvSpPr>
          <p:nvPr>
            <p:ph type="title"/>
          </p:nvPr>
        </p:nvSpPr>
        <p:spPr>
          <a:xfrm>
            <a:off x="677334" y="609600"/>
            <a:ext cx="9138470" cy="4970106"/>
          </a:xfrm>
        </p:spPr>
        <p:txBody>
          <a:bodyPr>
            <a:normAutofit/>
          </a:bodyPr>
          <a:lstStyle/>
          <a:p>
            <a:pPr algn="r"/>
            <a:r>
              <a:rPr lang="fa-IR" b="1" dirty="0" smtClean="0">
                <a:solidFill>
                  <a:srgbClr val="FF0000"/>
                </a:solidFill>
                <a:cs typeface="B Zar" panose="00000400000000000000" pitchFamily="2" charset="-78"/>
              </a:rPr>
              <a:t>فواید خودمراقبتی </a:t>
            </a:r>
            <a:r>
              <a:rPr lang="fa-IR" dirty="0" smtClean="0"/>
              <a:t/>
            </a:r>
            <a:br>
              <a:rPr lang="fa-IR" dirty="0" smtClean="0"/>
            </a:br>
            <a:r>
              <a:rPr lang="fa-IR" sz="2800" b="1" dirty="0" smtClean="0"/>
              <a:t/>
            </a:r>
            <a:br>
              <a:rPr lang="fa-IR" sz="2800" b="1" dirty="0" smtClean="0"/>
            </a:br>
            <a:r>
              <a:rPr lang="fa-IR" sz="2800" b="1" dirty="0" smtClean="0">
                <a:solidFill>
                  <a:schemeClr val="tx1"/>
                </a:solidFill>
                <a:cs typeface="B Zar" panose="00000400000000000000" pitchFamily="2" charset="-78"/>
              </a:rPr>
              <a:t>سالم تر شدن سبک زندگی مردم </a:t>
            </a:r>
            <a:br>
              <a:rPr lang="fa-IR" sz="2800" b="1" dirty="0" smtClean="0">
                <a:solidFill>
                  <a:schemeClr val="tx1"/>
                </a:solidFill>
                <a:cs typeface="B Zar" panose="00000400000000000000" pitchFamily="2" charset="-78"/>
              </a:rPr>
            </a:br>
            <a:r>
              <a:rPr lang="fa-IR" sz="2800" b="1" dirty="0" smtClean="0">
                <a:solidFill>
                  <a:schemeClr val="tx1"/>
                </a:solidFill>
                <a:cs typeface="B Zar" panose="00000400000000000000" pitchFamily="2" charset="-78"/>
              </a:rPr>
              <a:t>افزایش کیفیت زندگی مردم </a:t>
            </a:r>
            <a:br>
              <a:rPr lang="fa-IR" sz="2800" b="1" dirty="0" smtClean="0">
                <a:solidFill>
                  <a:schemeClr val="tx1"/>
                </a:solidFill>
                <a:cs typeface="B Zar" panose="00000400000000000000" pitchFamily="2" charset="-78"/>
              </a:rPr>
            </a:br>
            <a:r>
              <a:rPr lang="fa-IR" sz="2800" b="1" dirty="0" smtClean="0">
                <a:solidFill>
                  <a:schemeClr val="tx1"/>
                </a:solidFill>
                <a:cs typeface="B Zar" panose="00000400000000000000" pitchFamily="2" charset="-78"/>
              </a:rPr>
              <a:t>افزایش رضایت مردم از خدمات بهداشتی درمانی کاهش مبتلایان به بیماریهای واگیر وغیر واگیر</a:t>
            </a:r>
            <a:br>
              <a:rPr lang="fa-IR" sz="2800" b="1" dirty="0" smtClean="0">
                <a:solidFill>
                  <a:schemeClr val="tx1"/>
                </a:solidFill>
                <a:cs typeface="B Zar" panose="00000400000000000000" pitchFamily="2" charset="-78"/>
              </a:rPr>
            </a:br>
            <a:r>
              <a:rPr lang="fa-IR" sz="2800" b="1" dirty="0" smtClean="0">
                <a:solidFill>
                  <a:schemeClr val="tx1"/>
                </a:solidFill>
                <a:cs typeface="B Zar" panose="00000400000000000000" pitchFamily="2" charset="-78"/>
              </a:rPr>
              <a:t>کاهش مرگ ناشی از بیماریها</a:t>
            </a:r>
            <a:br>
              <a:rPr lang="fa-IR" sz="2800" b="1" dirty="0" smtClean="0">
                <a:solidFill>
                  <a:schemeClr val="tx1"/>
                </a:solidFill>
                <a:cs typeface="B Zar" panose="00000400000000000000" pitchFamily="2" charset="-78"/>
              </a:rPr>
            </a:br>
            <a:r>
              <a:rPr lang="fa-IR" sz="2800" b="1" dirty="0" smtClean="0">
                <a:solidFill>
                  <a:schemeClr val="tx1"/>
                </a:solidFill>
                <a:cs typeface="B Zar" panose="00000400000000000000" pitchFamily="2" charset="-78"/>
              </a:rPr>
              <a:t>مدیریت بهینه عوامل خطر وکاهش رفتار های مخاطره آمیز</a:t>
            </a:r>
            <a:br>
              <a:rPr lang="fa-IR" sz="2800" b="1" dirty="0" smtClean="0">
                <a:solidFill>
                  <a:schemeClr val="tx1"/>
                </a:solidFill>
                <a:cs typeface="B Zar" panose="00000400000000000000" pitchFamily="2" charset="-78"/>
              </a:rPr>
            </a:br>
            <a:r>
              <a:rPr lang="fa-IR" sz="2800" b="1" dirty="0" smtClean="0">
                <a:solidFill>
                  <a:schemeClr val="tx1"/>
                </a:solidFill>
                <a:cs typeface="B Zar" panose="00000400000000000000" pitchFamily="2" charset="-78"/>
              </a:rPr>
              <a:t>و....... </a:t>
            </a:r>
            <a:endParaRPr lang="en-US" b="1" dirty="0">
              <a:solidFill>
                <a:schemeClr val="tx1"/>
              </a:solidFill>
              <a:cs typeface="B Zar" panose="00000400000000000000" pitchFamily="2" charset="-78"/>
            </a:endParaRPr>
          </a:p>
        </p:txBody>
      </p:sp>
    </p:spTree>
    <p:extLst>
      <p:ext uri="{BB962C8B-B14F-4D97-AF65-F5344CB8AC3E}">
        <p14:creationId xmlns:p14="http://schemas.microsoft.com/office/powerpoint/2010/main" val="1766940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494311" y="1779854"/>
            <a:ext cx="8271163" cy="1274195"/>
          </a:xfrm>
          <a:prstGeom prst="rect">
            <a:avLst/>
          </a:prstGeom>
        </p:spPr>
        <p:txBody>
          <a:bodyPr wrap="square">
            <a:spAutoFit/>
          </a:bodyPr>
          <a:lstStyle/>
          <a:p>
            <a:pPr marL="342900" lvl="0" indent="-342900" algn="r" defTabSz="914400" rtl="1" eaLnBrk="0" fontAlgn="base" hangingPunct="0">
              <a:spcBef>
                <a:spcPct val="20000"/>
              </a:spcBef>
              <a:spcAft>
                <a:spcPct val="0"/>
              </a:spcAft>
              <a:buFont typeface="Arial" panose="020B0604020202020204" pitchFamily="34" charset="0"/>
              <a:buChar char="•"/>
              <a:defRPr/>
            </a:pPr>
            <a:r>
              <a:rPr lang="fa-IR" sz="2400" dirty="0">
                <a:solidFill>
                  <a:srgbClr val="FF0000"/>
                </a:solidFill>
                <a:latin typeface="Calibri"/>
                <a:cs typeface="B Titr" panose="00000700000000000000" pitchFamily="2" charset="-78"/>
              </a:rPr>
              <a:t>•	سواد سلامت </a:t>
            </a:r>
          </a:p>
          <a:p>
            <a:pPr marL="342900" lvl="0" indent="-342900" algn="r" defTabSz="914400" rtl="1" eaLnBrk="0" fontAlgn="base" hangingPunct="0">
              <a:spcBef>
                <a:spcPct val="20000"/>
              </a:spcBef>
              <a:spcAft>
                <a:spcPct val="0"/>
              </a:spcAft>
              <a:buFont typeface="Arial" panose="020B0604020202020204" pitchFamily="34" charset="0"/>
              <a:buChar char="•"/>
              <a:defRPr/>
            </a:pPr>
            <a:r>
              <a:rPr lang="fa-IR" sz="2400" dirty="0">
                <a:solidFill>
                  <a:srgbClr val="FF0000"/>
                </a:solidFill>
                <a:latin typeface="Calibri"/>
                <a:cs typeface="B Titr" panose="00000700000000000000" pitchFamily="2" charset="-78"/>
              </a:rPr>
              <a:t>عبارت است از ميزان ظرفيت هر فرد براي كسب، درك و فهم مربوط به سلامت كه براي تصميم‌گيري و عمل مناسب است.</a:t>
            </a:r>
          </a:p>
        </p:txBody>
      </p:sp>
      <p:sp>
        <p:nvSpPr>
          <p:cNvPr id="3" name="Rectangle 2"/>
          <p:cNvSpPr/>
          <p:nvPr/>
        </p:nvSpPr>
        <p:spPr>
          <a:xfrm>
            <a:off x="1081290" y="4002793"/>
            <a:ext cx="8551718" cy="461665"/>
          </a:xfrm>
          <a:prstGeom prst="rect">
            <a:avLst/>
          </a:prstGeom>
        </p:spPr>
        <p:txBody>
          <a:bodyPr wrap="square">
            <a:spAutoFit/>
          </a:bodyPr>
          <a:lstStyle/>
          <a:p>
            <a:pPr lvl="0" algn="r" defTabSz="914400">
              <a:defRPr/>
            </a:pPr>
            <a:r>
              <a:rPr lang="fa-IR" sz="2400" dirty="0">
                <a:solidFill>
                  <a:srgbClr val="FF0000"/>
                </a:solidFill>
                <a:latin typeface="Calibri"/>
                <a:cs typeface="B Titr" panose="00000700000000000000" pitchFamily="2" charset="-78"/>
              </a:rPr>
              <a:t>	</a:t>
            </a:r>
          </a:p>
        </p:txBody>
      </p:sp>
      <p:sp>
        <p:nvSpPr>
          <p:cNvPr id="7" name="Title 6"/>
          <p:cNvSpPr>
            <a:spLocks noGrp="1"/>
          </p:cNvSpPr>
          <p:nvPr>
            <p:ph type="title"/>
          </p:nvPr>
        </p:nvSpPr>
        <p:spPr>
          <a:xfrm>
            <a:off x="677334" y="609599"/>
            <a:ext cx="8596668" cy="45719"/>
          </a:xfrm>
        </p:spPr>
        <p:txBody>
          <a:bodyPr>
            <a:normAutofit fontScale="90000"/>
          </a:bodyPr>
          <a:lstStyle/>
          <a:p>
            <a:endParaRPr lang="en-US" dirty="0"/>
          </a:p>
        </p:txBody>
      </p:sp>
      <p:sp>
        <p:nvSpPr>
          <p:cNvPr id="6" name="Text Placeholder 5"/>
          <p:cNvSpPr>
            <a:spLocks noGrp="1"/>
          </p:cNvSpPr>
          <p:nvPr>
            <p:ph type="body" idx="4294967295"/>
          </p:nvPr>
        </p:nvSpPr>
        <p:spPr>
          <a:xfrm>
            <a:off x="0" y="4527550"/>
            <a:ext cx="8597900" cy="1985963"/>
          </a:xfrm>
        </p:spPr>
        <p:txBody>
          <a:bodyPr>
            <a:noAutofit/>
          </a:bodyPr>
          <a:lstStyle/>
          <a:p>
            <a:pPr algn="r"/>
            <a:r>
              <a:rPr lang="fa-IR" sz="2400" b="1" dirty="0" smtClean="0"/>
              <a:t>تعریف سازمان جهانی بهداشت از سواد سلامت :</a:t>
            </a:r>
          </a:p>
          <a:p>
            <a:pPr algn="r" rtl="1"/>
            <a:r>
              <a:rPr lang="fa-IR" sz="2400" b="1" dirty="0" smtClean="0"/>
              <a:t>مهارت های شناختی واجتماعی که انگیزه وتوانایی افراد را برای بدست آوردن ،درک واستفاده از اطلاعات بهداشتی درراه ارتقا وحفظ سلامت خود تعیین می کند .</a:t>
            </a:r>
            <a:endParaRPr lang="en-US" sz="2400" b="1" dirty="0"/>
          </a:p>
        </p:txBody>
      </p:sp>
    </p:spTree>
    <p:extLst>
      <p:ext uri="{BB962C8B-B14F-4D97-AF65-F5344CB8AC3E}">
        <p14:creationId xmlns:p14="http://schemas.microsoft.com/office/powerpoint/2010/main" val="2264305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392" y="1683517"/>
            <a:ext cx="8976049" cy="3970318"/>
          </a:xfrm>
          <a:prstGeom prst="rect">
            <a:avLst/>
          </a:prstGeom>
        </p:spPr>
        <p:txBody>
          <a:bodyPr wrap="square">
            <a:spAutoFit/>
          </a:bodyPr>
          <a:lstStyle/>
          <a:p>
            <a:pPr algn="r"/>
            <a:r>
              <a:rPr lang="fa-IR" dirty="0"/>
              <a:t>	</a:t>
            </a:r>
            <a:r>
              <a:rPr lang="fa-IR" sz="2800" dirty="0">
                <a:cs typeface="B Zar" panose="00000400000000000000" pitchFamily="2" charset="-78"/>
              </a:rPr>
              <a:t>سفير سلامت خانواده</a:t>
            </a:r>
          </a:p>
          <a:p>
            <a:pPr algn="r"/>
            <a:r>
              <a:rPr lang="fa-IR" sz="2800" dirty="0">
                <a:cs typeface="B Zar" panose="00000400000000000000" pitchFamily="2" charset="-78"/>
              </a:rPr>
              <a:t>عضوي از اعضاي يك خانواده است (ترجیحا مادر خانواده) كه حداقل 8 كلاس سواد خواندن و نوشتن دارد و به صورت داوطلبانه مسووليت انتقال مطالب آموخته شده در حوزه سلامت و مراقبت فعال از سلامت خود و اعضاي خانواده (خانواده محور) را بر عهده دارد.</a:t>
            </a:r>
          </a:p>
          <a:p>
            <a:r>
              <a:rPr lang="fa-IR" sz="2800" dirty="0">
                <a:cs typeface="B Zar" panose="00000400000000000000" pitchFamily="2" charset="-78"/>
              </a:rPr>
              <a:t>نکته1: در مناطق تحت پوشش مراقب سلامت/ بهورز که شرط حداقل 8 کلاس سواد وجود ندارد، در صورت توانایی یادگیری و انتقال اطلاعات توسط فرد داوطلب سفیر شدن به تشخیص بهورز/ مراقب سلامت، سوادِ کمتر بلامانع است.</a:t>
            </a:r>
          </a:p>
          <a:p>
            <a:r>
              <a:rPr lang="fa-IR" sz="2800" dirty="0">
                <a:cs typeface="B Zar" panose="00000400000000000000" pitchFamily="2" charset="-78"/>
              </a:rPr>
              <a:t>نکته 2: چنانچه سفیر سلامت خانواده مجرد باشد، سن بالای 18سال مدنظر می باشد</a:t>
            </a:r>
            <a:r>
              <a:rPr lang="fa-IR" dirty="0">
                <a:cs typeface="B Zar" panose="00000400000000000000" pitchFamily="2" charset="-78"/>
              </a:rPr>
              <a:t>.</a:t>
            </a:r>
          </a:p>
        </p:txBody>
      </p:sp>
    </p:spTree>
    <p:extLst>
      <p:ext uri="{BB962C8B-B14F-4D97-AF65-F5344CB8AC3E}">
        <p14:creationId xmlns:p14="http://schemas.microsoft.com/office/powerpoint/2010/main" val="176606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427936" y="2898043"/>
            <a:ext cx="9163933" cy="2677656"/>
          </a:xfrm>
          <a:prstGeom prst="rect">
            <a:avLst/>
          </a:prstGeom>
        </p:spPr>
        <p:txBody>
          <a:bodyPr wrap="square">
            <a:spAutoFit/>
          </a:bodyPr>
          <a:lstStyle/>
          <a:p>
            <a:pPr lvl="0" algn="r" defTabSz="914400">
              <a:defRPr/>
            </a:pPr>
            <a:r>
              <a:rPr lang="fa-IR" sz="2400" dirty="0">
                <a:latin typeface="Calibri"/>
                <a:cs typeface="B Titr" panose="00000700000000000000" pitchFamily="2" charset="-78"/>
              </a:rPr>
              <a:t>خ</a:t>
            </a:r>
            <a:r>
              <a:rPr lang="fa-IR" sz="2400" dirty="0" smtClean="0">
                <a:latin typeface="Calibri"/>
                <a:cs typeface="B Titr" panose="00000700000000000000" pitchFamily="2" charset="-78"/>
              </a:rPr>
              <a:t>ودمراقبتي </a:t>
            </a:r>
            <a:r>
              <a:rPr lang="fa-IR" sz="2400" dirty="0">
                <a:latin typeface="Calibri"/>
                <a:cs typeface="B Titr" panose="00000700000000000000" pitchFamily="2" charset="-78"/>
              </a:rPr>
              <a:t>فردي</a:t>
            </a:r>
          </a:p>
          <a:p>
            <a:pPr lvl="0" algn="just" defTabSz="914400" rtl="1">
              <a:defRPr/>
            </a:pPr>
            <a:r>
              <a:rPr lang="fa-IR" sz="2400" dirty="0">
                <a:latin typeface="Calibri"/>
                <a:cs typeface="B Titr" panose="00000700000000000000" pitchFamily="2" charset="-78"/>
              </a:rPr>
              <a:t>شامل اعمالي است اکتسابی، آگاهانه و هدفدار كه فرد براي خود، فرزندان و خانواده‌اش انجام مي‌دهد تا سالم بمانند، از سلامت جسمي، روانی و اجتماعی خود و خانواده خود حفاظت كند، نيازهاي جسمی، رواني و اجتماعی خود و آنها را برآورده سازد، از بيماري‌ها يا حوادث پيشگيري كند، ‌بیماری های مزمن خود و خانواده خود را مدیریت كند و نيز از سلامت خود و خانواده‌اش بعد از ابتلا به بيماري حاد يا ترخيص از بيمارستان، حفاظت كند.</a:t>
            </a:r>
          </a:p>
        </p:txBody>
      </p:sp>
    </p:spTree>
    <p:extLst>
      <p:ext uri="{BB962C8B-B14F-4D97-AF65-F5344CB8AC3E}">
        <p14:creationId xmlns:p14="http://schemas.microsoft.com/office/powerpoint/2010/main" val="999598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390">
              <a:schemeClr val="accent1">
                <a:lumMod val="5000"/>
                <a:lumOff val="95000"/>
              </a:schemeClr>
            </a:gs>
            <a:gs pos="36375">
              <a:srgbClr val="EFF8DB"/>
            </a:gs>
            <a:gs pos="23000">
              <a:schemeClr val="accent1">
                <a:lumMod val="5000"/>
                <a:lumOff val="95000"/>
              </a:schemeClr>
            </a:gs>
            <a:gs pos="57119">
              <a:srgbClr val="DEF1B5"/>
            </a:gs>
            <a:gs pos="74000">
              <a:schemeClr val="accent1">
                <a:lumMod val="45000"/>
                <a:lumOff val="55000"/>
              </a:schemeClr>
            </a:gs>
            <a:gs pos="83000">
              <a:schemeClr val="accent1">
                <a:lumMod val="45000"/>
                <a:lumOff val="55000"/>
              </a:schemeClr>
            </a:gs>
            <a:gs pos="100000">
              <a:schemeClr val="accent5">
                <a:lumMod val="60000"/>
                <a:lumOff val="4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3" name="Rectangle 2"/>
          <p:cNvSpPr/>
          <p:nvPr/>
        </p:nvSpPr>
        <p:spPr>
          <a:xfrm>
            <a:off x="852056" y="1059435"/>
            <a:ext cx="8769926" cy="3647152"/>
          </a:xfrm>
          <a:prstGeom prst="rect">
            <a:avLst/>
          </a:prstGeom>
        </p:spPr>
        <p:txBody>
          <a:bodyPr wrap="square">
            <a:spAutoFit/>
          </a:bodyPr>
          <a:lstStyle/>
          <a:p>
            <a:pPr lvl="0" algn="just" defTabSz="685800" rtl="1" eaLnBrk="0" fontAlgn="base" hangingPunct="0">
              <a:lnSpc>
                <a:spcPct val="250000"/>
              </a:lnSpc>
              <a:spcBef>
                <a:spcPct val="0"/>
              </a:spcBef>
              <a:spcAft>
                <a:spcPct val="0"/>
              </a:spcAft>
            </a:pPr>
            <a:r>
              <a:rPr lang="fa-IR" sz="2400" dirty="0">
                <a:solidFill>
                  <a:srgbClr val="FF0000"/>
                </a:solidFill>
                <a:latin typeface="Calibri"/>
                <a:cs typeface="B Titr" panose="00000700000000000000" pitchFamily="2" charset="-78"/>
              </a:rPr>
              <a:t>•	سفیر سلامت دانش آموز، دانشجو و طلبه</a:t>
            </a:r>
          </a:p>
          <a:p>
            <a:pPr lvl="0" algn="just" defTabSz="685800" rtl="1" eaLnBrk="0" fontAlgn="base" hangingPunct="0">
              <a:lnSpc>
                <a:spcPct val="250000"/>
              </a:lnSpc>
              <a:spcBef>
                <a:spcPct val="0"/>
              </a:spcBef>
              <a:spcAft>
                <a:spcPct val="0"/>
              </a:spcAft>
            </a:pPr>
            <a:r>
              <a:rPr lang="fa-IR" sz="2400" dirty="0">
                <a:solidFill>
                  <a:srgbClr val="FF0000"/>
                </a:solidFill>
                <a:latin typeface="Calibri"/>
                <a:cs typeface="B Titr" panose="00000700000000000000" pitchFamily="2" charset="-78"/>
              </a:rPr>
              <a:t>سفیر سلامت دانش آموز، دانشجو و طلبه؛ به دانش آموز، دانشجو و طلبه داوطلب و علاقه‌مند به فراگیری و فعالیت‌ در حیطه‌های مختلف سلامت گفته می‌شود.</a:t>
            </a:r>
          </a:p>
          <a:p>
            <a:pPr lvl="0" algn="r" defTabSz="685800" rtl="1" eaLnBrk="0" fontAlgn="base" hangingPunct="0">
              <a:lnSpc>
                <a:spcPct val="250000"/>
              </a:lnSpc>
              <a:spcBef>
                <a:spcPct val="0"/>
              </a:spcBef>
              <a:spcAft>
                <a:spcPct val="0"/>
              </a:spcAft>
            </a:pPr>
            <a:r>
              <a:rPr lang="fa-IR" sz="2400" dirty="0" smtClean="0">
                <a:solidFill>
                  <a:prstClr val="black"/>
                </a:solidFill>
                <a:latin typeface="Calibri"/>
                <a:cs typeface="B Titr" panose="00000700000000000000" pitchFamily="2" charset="-78"/>
              </a:rPr>
              <a:t> </a:t>
            </a:r>
            <a:endParaRPr lang="fa-IR" sz="2400" dirty="0">
              <a:solidFill>
                <a:prstClr val="black"/>
              </a:solidFill>
              <a:latin typeface="Calibri"/>
              <a:cs typeface="B Titr" panose="00000700000000000000" pitchFamily="2" charset="-78"/>
            </a:endParaRPr>
          </a:p>
        </p:txBody>
      </p:sp>
    </p:spTree>
    <p:extLst>
      <p:ext uri="{BB962C8B-B14F-4D97-AF65-F5344CB8AC3E}">
        <p14:creationId xmlns:p14="http://schemas.microsoft.com/office/powerpoint/2010/main" val="4276616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0343" y="2690336"/>
            <a:ext cx="8033657" cy="2308324"/>
          </a:xfrm>
          <a:prstGeom prst="rect">
            <a:avLst/>
          </a:prstGeom>
        </p:spPr>
        <p:txBody>
          <a:bodyPr wrap="square">
            <a:spAutoFit/>
          </a:bodyPr>
          <a:lstStyle/>
          <a:p>
            <a:pPr algn="r"/>
            <a:r>
              <a:rPr lang="fa-IR" dirty="0"/>
              <a:t>•	</a:t>
            </a:r>
            <a:r>
              <a:rPr lang="fa-IR" sz="2400" b="1" dirty="0" smtClean="0">
                <a:solidFill>
                  <a:srgbClr val="FF0000"/>
                </a:solidFill>
              </a:rPr>
              <a:t>خودياري</a:t>
            </a:r>
            <a:r>
              <a:rPr lang="fa-IR" sz="2400" b="1" dirty="0" smtClean="0"/>
              <a:t> </a:t>
            </a:r>
            <a:endParaRPr lang="fa-IR" sz="2400" b="1" dirty="0"/>
          </a:p>
          <a:p>
            <a:pPr algn="r"/>
            <a:r>
              <a:rPr lang="fa-IR" sz="2400" b="1" dirty="0"/>
              <a:t>فرآيندي خودجوش است كه در آن افرادي كه مشكل يا آرماني مشابه دارند، به يكديگر كمك مي‌كنند تا سلامت‌شان ارتقا يابد، از تأثير بیماری و آسيب‌ كاسته شود و تا افراد در حد امكان به زندگي سالم و طبيعي خود بازگردند. </a:t>
            </a:r>
          </a:p>
        </p:txBody>
      </p:sp>
    </p:spTree>
    <p:extLst>
      <p:ext uri="{BB962C8B-B14F-4D97-AF65-F5344CB8AC3E}">
        <p14:creationId xmlns:p14="http://schemas.microsoft.com/office/powerpoint/2010/main" val="24453682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303</TotalTime>
  <Words>808</Words>
  <Application>Microsoft Office PowerPoint</Application>
  <PresentationFormat>Widescreen</PresentationFormat>
  <Paragraphs>109</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B Nazanin</vt:lpstr>
      <vt:lpstr>B Titr</vt:lpstr>
      <vt:lpstr>B Zar</vt:lpstr>
      <vt:lpstr>Calibri</vt:lpstr>
      <vt:lpstr>Tahoma</vt:lpstr>
      <vt:lpstr>Times New Roman</vt:lpstr>
      <vt:lpstr>Trebuchet MS</vt:lpstr>
      <vt:lpstr>Wingdings 3</vt:lpstr>
      <vt:lpstr>Facet</vt:lpstr>
      <vt:lpstr>PowerPoint Presentation</vt:lpstr>
      <vt:lpstr>PowerPoint Presentation</vt:lpstr>
      <vt:lpstr>PowerPoint Presentation</vt:lpstr>
      <vt:lpstr>فواید خودمراقبتی   سالم تر شدن سبک زندگی مردم  افزایش کیفیت زندگی مردم  افزایش رضایت مردم از خدمات بهداشتی درمانی کاهش مبتلایان به بیماریهای واگیر وغیر واگیر کاهش مرگ ناشی از بیماریها مدیریت بهینه عوامل خطر وکاهش رفتار های مخاطره آمیز و.......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Amoozesh</cp:lastModifiedBy>
  <cp:revision>70</cp:revision>
  <dcterms:created xsi:type="dcterms:W3CDTF">2022-11-11T17:50:32Z</dcterms:created>
  <dcterms:modified xsi:type="dcterms:W3CDTF">2024-08-20T05:48:12Z</dcterms:modified>
</cp:coreProperties>
</file>