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5" r:id="rId2"/>
    <p:sldMasterId id="2147483777" r:id="rId3"/>
  </p:sldMasterIdLst>
  <p:notesMasterIdLst>
    <p:notesMasterId r:id="rId42"/>
  </p:notesMasterIdLst>
  <p:handoutMasterIdLst>
    <p:handoutMasterId r:id="rId43"/>
  </p:handoutMasterIdLst>
  <p:sldIdLst>
    <p:sldId id="642" r:id="rId4"/>
    <p:sldId id="777" r:id="rId5"/>
    <p:sldId id="778" r:id="rId6"/>
    <p:sldId id="784" r:id="rId7"/>
    <p:sldId id="779" r:id="rId8"/>
    <p:sldId id="811" r:id="rId9"/>
    <p:sldId id="812" r:id="rId10"/>
    <p:sldId id="781" r:id="rId11"/>
    <p:sldId id="783" r:id="rId12"/>
    <p:sldId id="785" r:id="rId13"/>
    <p:sldId id="786" r:id="rId14"/>
    <p:sldId id="787" r:id="rId15"/>
    <p:sldId id="792" r:id="rId16"/>
    <p:sldId id="793" r:id="rId17"/>
    <p:sldId id="794" r:id="rId18"/>
    <p:sldId id="795" r:id="rId19"/>
    <p:sldId id="796" r:id="rId20"/>
    <p:sldId id="797" r:id="rId21"/>
    <p:sldId id="799" r:id="rId22"/>
    <p:sldId id="804" r:id="rId23"/>
    <p:sldId id="803" r:id="rId24"/>
    <p:sldId id="802" r:id="rId25"/>
    <p:sldId id="801" r:id="rId26"/>
    <p:sldId id="810" r:id="rId27"/>
    <p:sldId id="809" r:id="rId28"/>
    <p:sldId id="813" r:id="rId29"/>
    <p:sldId id="808" r:id="rId30"/>
    <p:sldId id="807" r:id="rId31"/>
    <p:sldId id="806" r:id="rId32"/>
    <p:sldId id="805" r:id="rId33"/>
    <p:sldId id="822" r:id="rId34"/>
    <p:sldId id="821" r:id="rId35"/>
    <p:sldId id="820" r:id="rId36"/>
    <p:sldId id="819" r:id="rId37"/>
    <p:sldId id="824" r:id="rId38"/>
    <p:sldId id="818" r:id="rId39"/>
    <p:sldId id="817" r:id="rId40"/>
    <p:sldId id="82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3535" autoAdjust="0"/>
  </p:normalViewPr>
  <p:slideViewPr>
    <p:cSldViewPr>
      <p:cViewPr varScale="1">
        <p:scale>
          <a:sx n="106" d="100"/>
          <a:sy n="106" d="100"/>
        </p:scale>
        <p:origin x="159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DA01E-E340-48EB-9C60-390C5CCF9E83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0CE7CEA-8CBA-4A8F-9328-DA9B8E1D3670}">
      <dgm:prSet phldrT="[Text]" custT="1"/>
      <dgm:spPr/>
      <dgm:t>
        <a:bodyPr/>
        <a:lstStyle/>
        <a:p>
          <a:pPr algn="justLow" rtl="1"/>
          <a:r>
            <a:rPr lang="fa-IR" sz="3200" b="1" u="sng" dirty="0">
              <a:solidFill>
                <a:srgbClr val="FFC000"/>
              </a:solidFill>
              <a:cs typeface="B Nazanin" panose="00000400000000000000" pitchFamily="2" charset="-78"/>
            </a:rPr>
            <a:t>                                                       مشاغل پر خطر</a:t>
          </a:r>
        </a:p>
        <a:p>
          <a:pPr algn="justLow" rtl="1"/>
          <a:r>
            <a:rPr lang="fa-IR" sz="2000" dirty="0">
              <a:cs typeface="B Nazanin" panose="00000400000000000000" pitchFamily="2" charset="-78"/>
            </a:rPr>
            <a:t>ملوانان، نیروهای نظامی، کارکنان بنادر و فرودگاه ها بخصوص گمرک، افراد کارتن خواب، کارگران و متصدیان مشاغل فصلی، رانندگان و مسافران نوروزی، مراکز تجمعی (شامل پادگان ها، مدارس، زندانها ، خوابگاه های دانشجوئی)، آپاراتی ها و لاستیک فروشی ها، بیمارستان ها</a:t>
          </a:r>
        </a:p>
      </dgm:t>
    </dgm:pt>
    <dgm:pt modelId="{42EBFE8C-713A-4577-8F91-41C01EE394F9}" type="parTrans" cxnId="{4F825F06-56B3-423E-B520-33CEA1632F21}">
      <dgm:prSet/>
      <dgm:spPr/>
      <dgm:t>
        <a:bodyPr/>
        <a:lstStyle/>
        <a:p>
          <a:pPr rtl="1"/>
          <a:endParaRPr lang="fa-IR" sz="1800"/>
        </a:p>
      </dgm:t>
    </dgm:pt>
    <dgm:pt modelId="{89EA5C2F-63D2-4FD6-8587-9A32B2310FD4}" type="sibTrans" cxnId="{4F825F06-56B3-423E-B520-33CEA1632F21}">
      <dgm:prSet/>
      <dgm:spPr/>
      <dgm:t>
        <a:bodyPr/>
        <a:lstStyle/>
        <a:p>
          <a:pPr rtl="1"/>
          <a:endParaRPr lang="fa-IR" sz="1800"/>
        </a:p>
      </dgm:t>
    </dgm:pt>
    <dgm:pt modelId="{71B18D4C-6B4C-4F2D-A026-E3EFDCEB7868}" type="pres">
      <dgm:prSet presAssocID="{E43DA01E-E340-48EB-9C60-390C5CCF9E83}" presName="linearFlow" presStyleCnt="0">
        <dgm:presLayoutVars>
          <dgm:dir val="rev"/>
          <dgm:resizeHandles val="exact"/>
        </dgm:presLayoutVars>
      </dgm:prSet>
      <dgm:spPr/>
    </dgm:pt>
    <dgm:pt modelId="{5469C64D-A810-4C01-BF4A-C738B123869B}" type="pres">
      <dgm:prSet presAssocID="{C0CE7CEA-8CBA-4A8F-9328-DA9B8E1D3670}" presName="composite" presStyleCnt="0"/>
      <dgm:spPr/>
    </dgm:pt>
    <dgm:pt modelId="{43A281C6-87B1-448B-8C80-1F4900720A4A}" type="pres">
      <dgm:prSet presAssocID="{C0CE7CEA-8CBA-4A8F-9328-DA9B8E1D3670}" presName="imgShp" presStyleLbl="fgImgPlace1" presStyleIdx="0" presStyleCnt="1" custLinFactNeighborX="7281" custLinFactNeighborY="-944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2119EC55-548B-445F-B61E-1E11EDF5A104}" type="pres">
      <dgm:prSet presAssocID="{C0CE7CEA-8CBA-4A8F-9328-DA9B8E1D3670}" presName="txShp" presStyleLbl="node1" presStyleIdx="0" presStyleCnt="1" custScaleX="135768" custScaleY="179395" custLinFactNeighborX="-2466" custLinFactNeighborY="-21158">
        <dgm:presLayoutVars>
          <dgm:bulletEnabled val="1"/>
        </dgm:presLayoutVars>
      </dgm:prSet>
      <dgm:spPr/>
    </dgm:pt>
  </dgm:ptLst>
  <dgm:cxnLst>
    <dgm:cxn modelId="{4F825F06-56B3-423E-B520-33CEA1632F21}" srcId="{E43DA01E-E340-48EB-9C60-390C5CCF9E83}" destId="{C0CE7CEA-8CBA-4A8F-9328-DA9B8E1D3670}" srcOrd="0" destOrd="0" parTransId="{42EBFE8C-713A-4577-8F91-41C01EE394F9}" sibTransId="{89EA5C2F-63D2-4FD6-8587-9A32B2310FD4}"/>
    <dgm:cxn modelId="{15DF9519-8F24-476E-8198-BFD1407245E2}" type="presOf" srcId="{E43DA01E-E340-48EB-9C60-390C5CCF9E83}" destId="{71B18D4C-6B4C-4F2D-A026-E3EFDCEB7868}" srcOrd="0" destOrd="0" presId="urn:microsoft.com/office/officeart/2005/8/layout/vList3#1"/>
    <dgm:cxn modelId="{76C5C067-4831-4AFD-86B3-8D1A5AFC03E0}" type="presOf" srcId="{C0CE7CEA-8CBA-4A8F-9328-DA9B8E1D3670}" destId="{2119EC55-548B-445F-B61E-1E11EDF5A104}" srcOrd="0" destOrd="0" presId="urn:microsoft.com/office/officeart/2005/8/layout/vList3#1"/>
    <dgm:cxn modelId="{A1C0D25C-2AA2-45AA-9C89-7F98158C8AE9}" type="presParOf" srcId="{71B18D4C-6B4C-4F2D-A026-E3EFDCEB7868}" destId="{5469C64D-A810-4C01-BF4A-C738B123869B}" srcOrd="0" destOrd="0" presId="urn:microsoft.com/office/officeart/2005/8/layout/vList3#1"/>
    <dgm:cxn modelId="{B572B8FA-4E81-4921-B4AF-B6C07EF439AB}" type="presParOf" srcId="{5469C64D-A810-4C01-BF4A-C738B123869B}" destId="{43A281C6-87B1-448B-8C80-1F4900720A4A}" srcOrd="0" destOrd="0" presId="urn:microsoft.com/office/officeart/2005/8/layout/vList3#1"/>
    <dgm:cxn modelId="{E3861B85-9DD0-4631-8F53-8E7B81C0F823}" type="presParOf" srcId="{5469C64D-A810-4C01-BF4A-C738B123869B}" destId="{2119EC55-548B-445F-B61E-1E11EDF5A10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9EC55-548B-445F-B61E-1E11EDF5A104}">
      <dsp:nvSpPr>
        <dsp:cNvPr id="0" name=""/>
        <dsp:cNvSpPr/>
      </dsp:nvSpPr>
      <dsp:spPr>
        <a:xfrm>
          <a:off x="54560" y="0"/>
          <a:ext cx="6118999" cy="406506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21920" rIns="999237" bIns="121920" numCol="1" spcCol="1270" anchor="ctr" anchorCtr="0">
          <a:noAutofit/>
        </a:bodyPr>
        <a:lstStyle/>
        <a:p>
          <a:pPr marL="0" lvl="0" indent="0" algn="justLow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b="1" u="sng" kern="1200" dirty="0">
              <a:solidFill>
                <a:srgbClr val="FFC000"/>
              </a:solidFill>
              <a:cs typeface="B Nazanin" panose="00000400000000000000" pitchFamily="2" charset="-78"/>
            </a:rPr>
            <a:t>                                                       مشاغل پر خطر</a:t>
          </a:r>
        </a:p>
        <a:p>
          <a:pPr marL="0" lvl="0" indent="0" algn="justLow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kern="1200" dirty="0">
              <a:cs typeface="B Nazanin" panose="00000400000000000000" pitchFamily="2" charset="-78"/>
            </a:rPr>
            <a:t>ملوانان، نیروهای نظامی، کارکنان بنادر و فرودگاه ها بخصوص گمرک، افراد کارتن خواب، کارگران و متصدیان مشاغل فصلی، رانندگان و مسافران نوروزی، مراکز تجمعی (شامل پادگان ها، مدارس، زندانها ، خوابگاه های دانشجوئی)، آپاراتی ها و لاستیک فروشی ها، بیمارستان ها</a:t>
          </a:r>
        </a:p>
      </dsp:txBody>
      <dsp:txXfrm>
        <a:off x="54560" y="0"/>
        <a:ext cx="5102733" cy="4065064"/>
      </dsp:txXfrm>
    </dsp:sp>
    <dsp:sp modelId="{43A281C6-87B1-448B-8C80-1F4900720A4A}">
      <dsp:nvSpPr>
        <dsp:cNvPr id="0" name=""/>
        <dsp:cNvSpPr/>
      </dsp:nvSpPr>
      <dsp:spPr>
        <a:xfrm>
          <a:off x="4510671" y="687410"/>
          <a:ext cx="2265985" cy="22659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57A5BD7F-A179-4851-81B9-35F541F8D57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r>
              <a:rPr lang="fa-IR"/>
              <a:t>معاونت بهداشتی دانشگاه علوم پزشکی گیلان /گروه سلامت جمعیت خانواده و مدارس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AABC8998-D0AB-43AA-A43C-1AA369BF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0183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1" y="0"/>
            <a:ext cx="2971800" cy="457200"/>
          </a:xfrm>
          <a:prstGeom prst="rect">
            <a:avLst/>
          </a:prstGeom>
        </p:spPr>
        <p:txBody>
          <a:bodyPr vert="horz" lIns="91425" tIns="45712" rIns="91425" bIns="45712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25" tIns="45712" rIns="91425" bIns="45712" rtlCol="1"/>
          <a:lstStyle>
            <a:lvl1pPr algn="l">
              <a:defRPr sz="1200"/>
            </a:lvl1pPr>
          </a:lstStyle>
          <a:p>
            <a:fld id="{86B40602-D9B9-4ED8-BF47-ABA809900E42}" type="datetimeFigureOut">
              <a:rPr lang="fa-IR" smtClean="0"/>
              <a:pPr/>
              <a:t>22/06/1446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vert="horz" lIns="91425" tIns="45712" rIns="91425" bIns="45712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1" y="8685213"/>
            <a:ext cx="2971800" cy="457200"/>
          </a:xfrm>
          <a:prstGeom prst="rect">
            <a:avLst/>
          </a:prstGeom>
        </p:spPr>
        <p:txBody>
          <a:bodyPr vert="horz" lIns="91425" tIns="45712" rIns="91425" bIns="45712" rtlCol="1" anchor="b"/>
          <a:lstStyle>
            <a:lvl1pPr algn="r">
              <a:defRPr sz="1200"/>
            </a:lvl1pPr>
          </a:lstStyle>
          <a:p>
            <a:r>
              <a:rPr lang="fa-IR"/>
              <a:t>معاونت بهداشتی دانشگاه علوم پزشکی گیلان /گروه سلامت جمعیت خانواده و مدارس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25" tIns="45712" rIns="91425" bIns="45712" rtlCol="1" anchor="b"/>
          <a:lstStyle>
            <a:lvl1pPr algn="l">
              <a:defRPr sz="1200"/>
            </a:lvl1pPr>
          </a:lstStyle>
          <a:p>
            <a:fld id="{5C6A697F-0EAF-45CD-AD53-7236FE2283B6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11415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خانواده و مدارس</a:t>
            </a:r>
          </a:p>
        </p:txBody>
      </p:sp>
    </p:spTree>
    <p:extLst>
      <p:ext uri="{BB962C8B-B14F-4D97-AF65-F5344CB8AC3E}">
        <p14:creationId xmlns:p14="http://schemas.microsoft.com/office/powerpoint/2010/main" val="3270923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خانواده و مدارس</a:t>
            </a:r>
          </a:p>
        </p:txBody>
      </p:sp>
    </p:spTree>
    <p:extLst>
      <p:ext uri="{BB962C8B-B14F-4D97-AF65-F5344CB8AC3E}">
        <p14:creationId xmlns:p14="http://schemas.microsoft.com/office/powerpoint/2010/main" val="354873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خانواده و مدارس</a:t>
            </a:r>
          </a:p>
        </p:txBody>
      </p:sp>
    </p:spTree>
    <p:extLst>
      <p:ext uri="{BB962C8B-B14F-4D97-AF65-F5344CB8AC3E}">
        <p14:creationId xmlns:p14="http://schemas.microsoft.com/office/powerpoint/2010/main" val="2514506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خانواده و مدارس</a:t>
            </a:r>
          </a:p>
        </p:txBody>
      </p:sp>
    </p:spTree>
    <p:extLst>
      <p:ext uri="{BB962C8B-B14F-4D97-AF65-F5344CB8AC3E}">
        <p14:creationId xmlns:p14="http://schemas.microsoft.com/office/powerpoint/2010/main" val="1191730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400" b="1" dirty="0"/>
              <a:t>SmartArt custom animation effects: continuous picture list</a:t>
            </a:r>
          </a:p>
          <a:p>
            <a:r>
              <a:rPr lang="en-US" sz="1400" dirty="0"/>
              <a:t>(Basic)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SmartArt effects on this slide, do the following:</a:t>
            </a:r>
          </a:p>
          <a:p>
            <a:pPr marL="228562" indent="-228562" algn="l" defTabSz="914250" rtl="0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Slides</a:t>
            </a:r>
            <a:r>
              <a:rPr lang="en-US" dirty="0"/>
              <a:t> group, click </a:t>
            </a:r>
            <a:r>
              <a:rPr lang="en-US" b="1" dirty="0"/>
              <a:t>Layout</a:t>
            </a:r>
            <a:r>
              <a:rPr lang="en-US" dirty="0"/>
              <a:t>, and then click </a:t>
            </a:r>
            <a:r>
              <a:rPr lang="en-US" b="1" dirty="0"/>
              <a:t>Blank</a:t>
            </a:r>
            <a:r>
              <a:rPr lang="en-US" dirty="0"/>
              <a:t>. </a:t>
            </a:r>
          </a:p>
          <a:p>
            <a:pPr marL="228562" indent="-228562" algn="l" defTabSz="914250" rtl="0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Insert tab</a:t>
            </a:r>
            <a:r>
              <a:rPr lang="en-US" dirty="0"/>
              <a:t>, in the </a:t>
            </a:r>
            <a:r>
              <a:rPr lang="en-US" b="1" dirty="0"/>
              <a:t>Illustrations</a:t>
            </a:r>
            <a:r>
              <a:rPr lang="en-US" dirty="0"/>
              <a:t> group, click </a:t>
            </a:r>
            <a:r>
              <a:rPr lang="en-US" b="1" dirty="0"/>
              <a:t>SmartArt</a:t>
            </a:r>
            <a:r>
              <a:rPr lang="en-US" dirty="0"/>
              <a:t>. In the </a:t>
            </a:r>
            <a:r>
              <a:rPr lang="en-US" b="1" dirty="0"/>
              <a:t>Choose a SmartArt Graphic</a:t>
            </a:r>
            <a:r>
              <a:rPr lang="en-US" dirty="0"/>
              <a:t> dialog box, in the left pane, click </a:t>
            </a:r>
            <a:r>
              <a:rPr lang="en-US" b="1" dirty="0"/>
              <a:t>List</a:t>
            </a:r>
            <a:r>
              <a:rPr lang="en-US" dirty="0"/>
              <a:t>. In the </a:t>
            </a:r>
            <a:r>
              <a:rPr lang="en-US" b="1" dirty="0"/>
              <a:t>List</a:t>
            </a:r>
            <a:r>
              <a:rPr lang="en-US" dirty="0"/>
              <a:t> pane, double-click </a:t>
            </a:r>
            <a:r>
              <a:rPr lang="en-US" b="1" dirty="0"/>
              <a:t>Continuous Picture List </a:t>
            </a:r>
            <a:r>
              <a:rPr lang="en-US" dirty="0"/>
              <a:t>(third row, fourth option from the left) to insert the graphic into the slide.</a:t>
            </a:r>
          </a:p>
          <a:p>
            <a:pPr marL="228562" indent="-228562" algn="l" defTabSz="914250" rtl="0">
              <a:buFont typeface="+mj-lt"/>
              <a:buAutoNum type="arabicPeriod"/>
              <a:defRPr/>
            </a:pPr>
            <a:r>
              <a:rPr lang="en-US" dirty="0"/>
              <a:t>On the slide, select the graphic. Under </a:t>
            </a:r>
            <a:r>
              <a:rPr lang="en-US" b="1" dirty="0"/>
              <a:t>SmartArt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click </a:t>
            </a:r>
            <a:r>
              <a:rPr lang="en-US" b="1" dirty="0"/>
              <a:t>Size</a:t>
            </a:r>
            <a:r>
              <a:rPr lang="en-US" dirty="0"/>
              <a:t>, and then do the following:</a:t>
            </a:r>
          </a:p>
          <a:p>
            <a:pPr marL="685688" lvl="1" indent="-228562" algn="l" defTabSz="914250" rtl="0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Height</a:t>
            </a:r>
            <a:r>
              <a:rPr lang="en-US" dirty="0"/>
              <a:t> box, enter </a:t>
            </a:r>
            <a:r>
              <a:rPr lang="en-US" b="1" dirty="0"/>
              <a:t>5.05”</a:t>
            </a:r>
            <a:r>
              <a:rPr lang="en-US" dirty="0"/>
              <a:t>.</a:t>
            </a:r>
          </a:p>
          <a:p>
            <a:pPr marL="685688" lvl="1" indent="-228562" algn="l" defTabSz="914250" rtl="0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7.57”</a:t>
            </a:r>
            <a:r>
              <a:rPr lang="en-US" dirty="0"/>
              <a:t>.</a:t>
            </a:r>
          </a:p>
          <a:p>
            <a:pPr marL="228562" indent="-228562" algn="l" defTabSz="914250" rtl="0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SmartArt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click </a:t>
            </a:r>
            <a:r>
              <a:rPr lang="en-US" b="1" dirty="0"/>
              <a:t>Arrange</a:t>
            </a:r>
            <a:r>
              <a:rPr lang="en-US" dirty="0"/>
              <a:t>, click </a:t>
            </a:r>
            <a:r>
              <a:rPr lang="en-US" b="1" dirty="0"/>
              <a:t>Align</a:t>
            </a:r>
            <a:r>
              <a:rPr lang="en-US" dirty="0"/>
              <a:t>, and then do the following:</a:t>
            </a:r>
          </a:p>
          <a:p>
            <a:pPr marL="685688" lvl="1" indent="-228562" algn="l" defTabSz="914250" rtl="0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to Slide</a:t>
            </a:r>
            <a:r>
              <a:rPr lang="en-US" dirty="0"/>
              <a:t>.</a:t>
            </a:r>
          </a:p>
          <a:p>
            <a:pPr marL="685688" lvl="1" indent="-228562" algn="l" defTabSz="914250" rtl="0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685688" lvl="1" indent="-228562" algn="l" defTabSz="914250" rtl="0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Center</a:t>
            </a:r>
            <a:r>
              <a:rPr lang="en-US" dirty="0"/>
              <a:t>. </a:t>
            </a:r>
          </a:p>
          <a:p>
            <a:pPr marL="228562" indent="-228562" algn="l" defTabSz="914250" rtl="0">
              <a:buFont typeface="+mj-lt"/>
              <a:buAutoNum type="arabicPeriod" startAt="5"/>
              <a:defRPr/>
            </a:pPr>
            <a:r>
              <a:rPr lang="en-US" dirty="0"/>
              <a:t>Select the graphic, and then click one of the arrows on the left border. In the </a:t>
            </a:r>
            <a:r>
              <a:rPr lang="en-US" b="1" dirty="0"/>
              <a:t>Type your text here </a:t>
            </a:r>
            <a:r>
              <a:rPr lang="en-US" dirty="0"/>
              <a:t>dialog box, enter text.</a:t>
            </a:r>
          </a:p>
          <a:p>
            <a:pPr marL="228562" indent="-228562">
              <a:buFont typeface="+mj-lt"/>
              <a:buAutoNum type="arabicPeriod" startAt="5"/>
            </a:pPr>
            <a:r>
              <a:rPr lang="en-US" dirty="0"/>
              <a:t>Select the graphic. Under </a:t>
            </a:r>
            <a:r>
              <a:rPr lang="en-US" b="1" dirty="0"/>
              <a:t>SmartArt</a:t>
            </a:r>
            <a:r>
              <a:rPr lang="en-US" dirty="0"/>
              <a:t> </a:t>
            </a:r>
            <a:r>
              <a:rPr lang="en-US" b="1" dirty="0"/>
              <a:t>Tools</a:t>
            </a:r>
            <a:r>
              <a:rPr lang="en-US" dirty="0"/>
              <a:t>, 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SmartArt</a:t>
            </a:r>
            <a:r>
              <a:rPr lang="en-US" dirty="0"/>
              <a:t> </a:t>
            </a:r>
            <a:r>
              <a:rPr lang="en-US" b="1" dirty="0"/>
              <a:t>Styles</a:t>
            </a:r>
            <a:r>
              <a:rPr lang="en-US" dirty="0"/>
              <a:t> group, click </a:t>
            </a:r>
            <a:r>
              <a:rPr lang="en-US" b="1" dirty="0"/>
              <a:t>More</a:t>
            </a:r>
            <a:r>
              <a:rPr lang="en-US" dirty="0"/>
              <a:t>, and then under </a:t>
            </a:r>
            <a:r>
              <a:rPr lang="en-US" b="1" dirty="0"/>
              <a:t>Best Match for Document </a:t>
            </a:r>
            <a:r>
              <a:rPr lang="en-US" dirty="0"/>
              <a:t>click</a:t>
            </a:r>
            <a:r>
              <a:rPr lang="en-US" b="1" dirty="0"/>
              <a:t> </a:t>
            </a:r>
            <a:r>
              <a:rPr lang="en-US" dirty="0"/>
              <a:t>select </a:t>
            </a:r>
            <a:r>
              <a:rPr lang="en-US" b="1" dirty="0"/>
              <a:t>Moderate Effect </a:t>
            </a:r>
            <a:r>
              <a:rPr lang="en-US" dirty="0"/>
              <a:t>(fourth option from the left).</a:t>
            </a:r>
          </a:p>
          <a:p>
            <a:pPr marL="228562" indent="-228562" algn="l" defTabSz="914250" rtl="0">
              <a:buFont typeface="+mj-lt"/>
              <a:buAutoNum type="arabicPeriod" startAt="5"/>
              <a:defRPr/>
            </a:pPr>
            <a:r>
              <a:rPr lang="en-US" dirty="0"/>
              <a:t>Click each of the three picture placeholders in the SmartArt graphic, and then in the </a:t>
            </a:r>
            <a:r>
              <a:rPr lang="en-US" b="1" dirty="0"/>
              <a:t>Insert Picture </a:t>
            </a:r>
            <a:r>
              <a:rPr lang="en-US" dirty="0"/>
              <a:t>dialog box, select a picture and click </a:t>
            </a:r>
            <a:r>
              <a:rPr lang="en-US" b="1" dirty="0"/>
              <a:t>Insert</a:t>
            </a:r>
            <a:r>
              <a:rPr lang="en-US" dirty="0"/>
              <a:t>.</a:t>
            </a:r>
          </a:p>
          <a:p>
            <a:pPr marL="228562" indent="-228562">
              <a:buFont typeface="+mj-lt"/>
              <a:buAutoNum type="arabicPeriod" startAt="5"/>
            </a:pPr>
            <a:r>
              <a:rPr lang="en-US" dirty="0"/>
              <a:t>Press and hold CTRL, and then select the three circle pictures on the slide. Under </a:t>
            </a:r>
            <a:r>
              <a:rPr lang="en-US" b="1" dirty="0"/>
              <a:t>Picture</a:t>
            </a:r>
            <a:r>
              <a:rPr lang="en-US" dirty="0"/>
              <a:t> </a:t>
            </a:r>
            <a:r>
              <a:rPr lang="en-US" b="1" dirty="0"/>
              <a:t>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Picture</a:t>
            </a:r>
            <a:r>
              <a:rPr lang="en-US" dirty="0"/>
              <a:t> </a:t>
            </a:r>
            <a:r>
              <a:rPr lang="en-US" b="1" dirty="0"/>
              <a:t>Styles</a:t>
            </a:r>
            <a:r>
              <a:rPr lang="en-US" dirty="0"/>
              <a:t> group, click </a:t>
            </a:r>
            <a:r>
              <a:rPr lang="en-US" b="1" dirty="0"/>
              <a:t>Picture</a:t>
            </a:r>
            <a:r>
              <a:rPr lang="en-US" dirty="0"/>
              <a:t> </a:t>
            </a:r>
            <a:r>
              <a:rPr lang="en-US" b="1" dirty="0"/>
              <a:t>Effects</a:t>
            </a:r>
            <a:r>
              <a:rPr lang="en-US" dirty="0"/>
              <a:t>, point to </a:t>
            </a:r>
            <a:r>
              <a:rPr lang="en-US" b="1" dirty="0"/>
              <a:t>Glow</a:t>
            </a:r>
            <a:r>
              <a:rPr lang="en-US" dirty="0"/>
              <a:t>, and then do the following: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Under </a:t>
            </a:r>
            <a:r>
              <a:rPr lang="en-US" b="1" dirty="0"/>
              <a:t>Glow Variations</a:t>
            </a:r>
            <a:r>
              <a:rPr lang="en-US" dirty="0"/>
              <a:t>, click </a:t>
            </a:r>
            <a:r>
              <a:rPr lang="en-US" b="1" dirty="0"/>
              <a:t>Accent color 1, 8 pt glow </a:t>
            </a:r>
            <a:r>
              <a:rPr lang="en-US" dirty="0"/>
              <a:t>(second row, first option from the left).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Point to </a:t>
            </a:r>
            <a:r>
              <a:rPr lang="en-US" b="1" dirty="0"/>
              <a:t>More</a:t>
            </a:r>
            <a:r>
              <a:rPr lang="en-US" dirty="0"/>
              <a:t> </a:t>
            </a:r>
            <a:r>
              <a:rPr lang="en-US" b="1" dirty="0"/>
              <a:t>Glow</a:t>
            </a:r>
            <a:r>
              <a:rPr lang="en-US" dirty="0"/>
              <a:t> </a:t>
            </a:r>
            <a:r>
              <a:rPr lang="en-US" b="1" dirty="0"/>
              <a:t>Colors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Orange, Accent 6, Lighter 80% </a:t>
            </a:r>
            <a:r>
              <a:rPr lang="en-US" dirty="0"/>
              <a:t>(second row, 10</a:t>
            </a:r>
            <a:r>
              <a:rPr lang="en-US" baseline="30000" dirty="0"/>
              <a:t>th</a:t>
            </a:r>
            <a:r>
              <a:rPr lang="en-US" dirty="0"/>
              <a:t> option from the left).</a:t>
            </a:r>
          </a:p>
          <a:p>
            <a:pPr marL="228562" indent="-228562">
              <a:buFont typeface="+mj-lt"/>
              <a:buAutoNum type="arabicPeriod" startAt="5"/>
            </a:pPr>
            <a:r>
              <a:rPr lang="en-US" dirty="0"/>
              <a:t>Select the left-right arrow at the bottom of the SmartArt graphic. Under </a:t>
            </a:r>
            <a:r>
              <a:rPr lang="en-US" b="1" dirty="0"/>
              <a:t>SmartArt</a:t>
            </a:r>
            <a:r>
              <a:rPr lang="en-US" dirty="0"/>
              <a:t> </a:t>
            </a:r>
            <a:r>
              <a:rPr lang="en-US" b="1" dirty="0"/>
              <a:t>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</a:t>
            </a:r>
            <a:r>
              <a:rPr lang="en-US" dirty="0"/>
              <a:t> </a:t>
            </a:r>
            <a:r>
              <a:rPr lang="en-US" b="1" dirty="0"/>
              <a:t>Styles</a:t>
            </a:r>
            <a:r>
              <a:rPr lang="en-US" dirty="0"/>
              <a:t> group, click the arrow next to </a:t>
            </a:r>
            <a:r>
              <a:rPr lang="en-US" b="1" dirty="0"/>
              <a:t>Shape</a:t>
            </a:r>
            <a:r>
              <a:rPr lang="en-US" dirty="0"/>
              <a:t> </a:t>
            </a:r>
            <a:r>
              <a:rPr lang="en-US" b="1" dirty="0"/>
              <a:t>Fill</a:t>
            </a:r>
            <a:r>
              <a:rPr lang="en-US" dirty="0"/>
              <a:t>, point to </a:t>
            </a:r>
            <a:r>
              <a:rPr lang="en-US" b="1" dirty="0"/>
              <a:t>Gradient</a:t>
            </a:r>
            <a:r>
              <a:rPr lang="en-US" dirty="0"/>
              <a:t>, and then click </a:t>
            </a:r>
            <a:r>
              <a:rPr lang="en-US" b="1" dirty="0"/>
              <a:t>More</a:t>
            </a:r>
            <a:r>
              <a:rPr lang="en-US" dirty="0"/>
              <a:t> </a:t>
            </a:r>
            <a:r>
              <a:rPr lang="en-US" b="1" dirty="0"/>
              <a:t>Gradients</a:t>
            </a:r>
            <a:r>
              <a:rPr lang="en-US" dirty="0"/>
              <a:t>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 </a:t>
            </a:r>
            <a:r>
              <a:rPr lang="en-US" dirty="0"/>
              <a:t>in the left pane,</a:t>
            </a:r>
            <a:r>
              <a:rPr lang="en-US" b="1" dirty="0"/>
              <a:t> </a:t>
            </a:r>
            <a:r>
              <a:rPr lang="en-US" dirty="0"/>
              <a:t>select </a:t>
            </a:r>
            <a:r>
              <a:rPr lang="en-US" b="1" dirty="0"/>
              <a:t>Gradient fill</a:t>
            </a:r>
            <a:r>
              <a:rPr lang="en-US" dirty="0"/>
              <a:t> in the </a:t>
            </a:r>
            <a:r>
              <a:rPr lang="en-US" b="1" dirty="0"/>
              <a:t>Fill</a:t>
            </a:r>
            <a:r>
              <a:rPr lang="en-US" dirty="0"/>
              <a:t> pane, and then do the following: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Type </a:t>
            </a:r>
            <a:r>
              <a:rPr lang="en-US" dirty="0"/>
              <a:t>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  <a:endParaRPr lang="en-US" b="1" dirty="0"/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select </a:t>
            </a:r>
            <a:r>
              <a:rPr lang="en-US" b="1" dirty="0"/>
              <a:t>Linear Right </a:t>
            </a:r>
            <a:r>
              <a:rPr lang="en-US" dirty="0"/>
              <a:t>(first row, fourth option from the left).</a:t>
            </a:r>
            <a:endParaRPr lang="en-US" b="1" dirty="0"/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Under </a:t>
            </a:r>
            <a:r>
              <a:rPr lang="en-US" b="1" dirty="0"/>
              <a:t>Gradient stops</a:t>
            </a:r>
            <a:r>
              <a:rPr lang="en-US" dirty="0"/>
              <a:t>, click </a:t>
            </a:r>
            <a:r>
              <a:rPr lang="en-US" b="1" dirty="0"/>
              <a:t>Add</a:t>
            </a:r>
            <a:r>
              <a:rPr lang="en-US" dirty="0"/>
              <a:t> or </a:t>
            </a:r>
            <a:r>
              <a:rPr lang="en-US" b="1" dirty="0"/>
              <a:t>Remove</a:t>
            </a:r>
            <a:r>
              <a:rPr lang="en-US" dirty="0"/>
              <a:t> until three stops appear in the drop-down list.</a:t>
            </a:r>
          </a:p>
          <a:p>
            <a:pPr marL="228562" indent="-228562">
              <a:buFont typeface="+mj-lt"/>
              <a:buAutoNum type="arabicPeriod" startAt="10"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as follows: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Orange, Accent 6, Darker 25% </a:t>
            </a:r>
            <a:r>
              <a:rPr lang="en-US" dirty="0"/>
              <a:t>(fifth row, 10</a:t>
            </a:r>
            <a:r>
              <a:rPr lang="en-US" baseline="30000" dirty="0"/>
              <a:t>th</a:t>
            </a:r>
            <a:r>
              <a:rPr lang="en-US" dirty="0"/>
              <a:t> option from the left).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 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50%</a:t>
            </a:r>
            <a:r>
              <a:rPr lang="en-US" dirty="0"/>
              <a:t>.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click </a:t>
            </a:r>
            <a:r>
              <a:rPr lang="en-US" b="1" dirty="0"/>
              <a:t>More</a:t>
            </a:r>
            <a:r>
              <a:rPr lang="en-US" dirty="0"/>
              <a:t> </a:t>
            </a:r>
            <a:r>
              <a:rPr lang="en-US" b="1" dirty="0"/>
              <a:t>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</a:t>
            </a:r>
            <a:r>
              <a:rPr lang="en-US" b="1" dirty="0"/>
              <a:t> </a:t>
            </a:r>
            <a:r>
              <a:rPr lang="en-US" dirty="0"/>
              <a:t>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255</a:t>
            </a:r>
            <a:r>
              <a:rPr lang="en-US" dirty="0"/>
              <a:t>, Green: </a:t>
            </a:r>
            <a:r>
              <a:rPr lang="en-US" b="1" dirty="0"/>
              <a:t>192</a:t>
            </a:r>
            <a:r>
              <a:rPr lang="en-US" dirty="0"/>
              <a:t>, Blue: </a:t>
            </a:r>
            <a:r>
              <a:rPr lang="en-US" b="1" dirty="0"/>
              <a:t>0</a:t>
            </a:r>
            <a:r>
              <a:rPr lang="en-US" dirty="0"/>
              <a:t>.</a:t>
            </a:r>
            <a:endParaRPr lang="en-US" b="1" dirty="0"/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Select </a:t>
            </a:r>
            <a:r>
              <a:rPr lang="en-US" b="1" dirty="0"/>
              <a:t>Stop 3 </a:t>
            </a:r>
            <a:r>
              <a:rPr lang="en-US" dirty="0"/>
              <a:t>from the list, and then do the following: 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42813" lvl="2" indent="-228562" algn="l" defTabSz="914250" rtl="0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Orange, Accent 6, Darker 25% </a:t>
            </a:r>
            <a:r>
              <a:rPr lang="en-US" dirty="0"/>
              <a:t>(fifth row, 10</a:t>
            </a:r>
            <a:r>
              <a:rPr lang="en-US" baseline="30000" dirty="0"/>
              <a:t>th</a:t>
            </a:r>
            <a:r>
              <a:rPr lang="en-US" dirty="0"/>
              <a:t> option from the left).</a:t>
            </a:r>
            <a:endParaRPr lang="en-US" b="1" dirty="0"/>
          </a:p>
          <a:p>
            <a:pPr marL="228562" indent="-228562" algn="l" defTabSz="914250" rtl="0">
              <a:buFont typeface="+mj-lt"/>
              <a:buAutoNum type="arabicPeriod" startAt="10"/>
              <a:defRPr/>
            </a:pPr>
            <a:r>
              <a:rPr lang="en-US" dirty="0"/>
              <a:t>Press and hold CTRL, and then select the three rounded rectangles on the slide. On the </a:t>
            </a:r>
            <a:r>
              <a:rPr lang="en-US" b="1" dirty="0"/>
              <a:t>Home </a:t>
            </a:r>
            <a:r>
              <a:rPr lang="en-US" dirty="0"/>
              <a:t>tab, in the </a:t>
            </a:r>
            <a:r>
              <a:rPr lang="en-US" b="1" dirty="0"/>
              <a:t>Font</a:t>
            </a:r>
            <a:r>
              <a:rPr lang="en-US" dirty="0"/>
              <a:t> group, select </a:t>
            </a:r>
            <a:r>
              <a:rPr lang="en-US" b="1" dirty="0"/>
              <a:t>Gill Sans MT </a:t>
            </a:r>
            <a:r>
              <a:rPr lang="en-US" dirty="0"/>
              <a:t>from the </a:t>
            </a:r>
            <a:r>
              <a:rPr lang="en-US" b="1" dirty="0"/>
              <a:t>Font </a:t>
            </a:r>
            <a:r>
              <a:rPr lang="en-US" dirty="0"/>
              <a:t>list, enter </a:t>
            </a:r>
            <a:r>
              <a:rPr lang="en-US" b="1" dirty="0"/>
              <a:t>30 pt </a:t>
            </a:r>
            <a:r>
              <a:rPr lang="en-US" dirty="0"/>
              <a:t>in the </a:t>
            </a:r>
            <a:r>
              <a:rPr lang="en-US" b="1" dirty="0"/>
              <a:t>Font Size </a:t>
            </a:r>
            <a:r>
              <a:rPr lang="en-US" dirty="0"/>
              <a:t>box, click the arrow next to </a:t>
            </a:r>
            <a:r>
              <a:rPr lang="en-US" b="1" dirty="0"/>
              <a:t>Font Color</a:t>
            </a:r>
            <a:r>
              <a:rPr lang="en-US" dirty="0"/>
              <a:t>, and then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228562" indent="-228562" algn="l" defTabSz="914250" rtl="0">
              <a:buFont typeface="+mj-lt"/>
              <a:buAutoNum type="arabicPeriod" startAt="10"/>
              <a:defRPr/>
            </a:pPr>
            <a:r>
              <a:rPr lang="en-US" dirty="0"/>
              <a:t>Under </a:t>
            </a:r>
            <a:r>
              <a:rPr lang="en-US" b="1" dirty="0"/>
              <a:t>SmartArt</a:t>
            </a:r>
            <a:r>
              <a:rPr lang="en-US" dirty="0"/>
              <a:t> </a:t>
            </a:r>
            <a:r>
              <a:rPr lang="en-US" b="1" dirty="0"/>
              <a:t>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</a:t>
            </a:r>
            <a:r>
              <a:rPr lang="en-US" dirty="0"/>
              <a:t> </a:t>
            </a:r>
            <a:r>
              <a:rPr lang="en-US" b="1" dirty="0"/>
              <a:t>Styles</a:t>
            </a:r>
            <a:r>
              <a:rPr lang="en-US" dirty="0"/>
              <a:t> group, click </a:t>
            </a:r>
            <a:r>
              <a:rPr lang="en-US" b="1" dirty="0"/>
              <a:t>Shape Effects</a:t>
            </a:r>
            <a:r>
              <a:rPr lang="en-US" dirty="0"/>
              <a:t>, point to </a:t>
            </a:r>
            <a:r>
              <a:rPr lang="en-US" b="1" dirty="0"/>
              <a:t>Reflection</a:t>
            </a:r>
            <a:r>
              <a:rPr lang="en-US" dirty="0"/>
              <a:t>, and then under </a:t>
            </a:r>
            <a:r>
              <a:rPr lang="en-US" b="1" dirty="0"/>
              <a:t>Reflection</a:t>
            </a:r>
            <a:r>
              <a:rPr lang="en-US" dirty="0"/>
              <a:t> </a:t>
            </a:r>
            <a:r>
              <a:rPr lang="en-US" b="1" dirty="0"/>
              <a:t>Variations</a:t>
            </a:r>
            <a:r>
              <a:rPr lang="en-US" dirty="0"/>
              <a:t> click </a:t>
            </a:r>
            <a:r>
              <a:rPr lang="en-US" b="1" dirty="0"/>
              <a:t>Tight reflection, touching </a:t>
            </a:r>
            <a:r>
              <a:rPr lang="en-US" dirty="0"/>
              <a:t>(first row, first option from the left).</a:t>
            </a:r>
          </a:p>
          <a:p>
            <a:pPr marL="228562" indent="-228562" algn="l" defTabSz="914250" rtl="0">
              <a:buFont typeface="+mj-lt"/>
              <a:buAutoNum type="arabicPeriod" startAt="10"/>
              <a:defRPr/>
            </a:pPr>
            <a:r>
              <a:rPr lang="en-US" dirty="0"/>
              <a:t>Under </a:t>
            </a:r>
            <a:r>
              <a:rPr lang="en-US" b="1" dirty="0"/>
              <a:t>SmartArt</a:t>
            </a:r>
            <a:r>
              <a:rPr lang="en-US" dirty="0"/>
              <a:t> </a:t>
            </a:r>
            <a:r>
              <a:rPr lang="en-US" b="1" dirty="0"/>
              <a:t>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</a:t>
            </a:r>
            <a:r>
              <a:rPr lang="en-US" dirty="0"/>
              <a:t> </a:t>
            </a:r>
            <a:r>
              <a:rPr lang="en-US" b="1" dirty="0"/>
              <a:t>Styles</a:t>
            </a:r>
            <a:r>
              <a:rPr lang="en-US" dirty="0"/>
              <a:t> group, click </a:t>
            </a:r>
            <a:r>
              <a:rPr lang="en-US" b="1" dirty="0"/>
              <a:t>Shape Fill</a:t>
            </a:r>
            <a:r>
              <a:rPr lang="en-US" dirty="0"/>
              <a:t>, point to </a:t>
            </a:r>
            <a:r>
              <a:rPr lang="en-US" b="1" dirty="0"/>
              <a:t>Gradient</a:t>
            </a:r>
            <a:r>
              <a:rPr lang="en-US" dirty="0"/>
              <a:t>, and then click </a:t>
            </a:r>
            <a:r>
              <a:rPr lang="en-US" b="1" dirty="0"/>
              <a:t>More Gradients</a:t>
            </a:r>
            <a:r>
              <a:rPr lang="en-US" dirty="0"/>
              <a:t>. In the </a:t>
            </a:r>
            <a:r>
              <a:rPr lang="en-US" b="1" dirty="0"/>
              <a:t>Format Shape</a:t>
            </a:r>
            <a:r>
              <a:rPr lang="en-US" dirty="0"/>
              <a:t> dialog box, in the left pane, click </a:t>
            </a:r>
            <a:r>
              <a:rPr lang="en-US" b="1" dirty="0"/>
              <a:t>Fill</a:t>
            </a:r>
            <a:r>
              <a:rPr lang="en-US" dirty="0"/>
              <a:t>, select </a:t>
            </a:r>
            <a:r>
              <a:rPr lang="en-US" b="1" dirty="0"/>
              <a:t>Gradient fill </a:t>
            </a:r>
            <a:r>
              <a:rPr lang="en-US" dirty="0"/>
              <a:t>in the </a:t>
            </a:r>
            <a:r>
              <a:rPr lang="en-US" b="1" dirty="0"/>
              <a:t>Fill</a:t>
            </a:r>
            <a:r>
              <a:rPr lang="en-US" dirty="0"/>
              <a:t> pane, and then do the following:</a:t>
            </a:r>
          </a:p>
          <a:p>
            <a:pPr marL="685688" lvl="1" indent="-228562" algn="l" defTabSz="914250" rtl="0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 </a:t>
            </a:r>
            <a:r>
              <a:rPr lang="en-US" dirty="0"/>
              <a:t>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85688" lvl="1" indent="-228562" algn="l" defTabSz="914250" rtl="0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Direction </a:t>
            </a:r>
            <a:r>
              <a:rPr lang="en-US" dirty="0"/>
              <a:t>list, select </a:t>
            </a:r>
            <a:r>
              <a:rPr lang="en-US" b="1" dirty="0"/>
              <a:t>Linear Down </a:t>
            </a:r>
            <a:r>
              <a:rPr lang="en-US" dirty="0"/>
              <a:t>(first row, second option from the left).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Under </a:t>
            </a:r>
            <a:r>
              <a:rPr lang="en-US" b="1" dirty="0"/>
              <a:t>Gradient stops</a:t>
            </a:r>
            <a:r>
              <a:rPr lang="en-US" dirty="0"/>
              <a:t>, click </a:t>
            </a:r>
            <a:r>
              <a:rPr lang="en-US" b="1" dirty="0"/>
              <a:t>Add</a:t>
            </a:r>
            <a:r>
              <a:rPr lang="en-US" dirty="0"/>
              <a:t> or </a:t>
            </a:r>
            <a:r>
              <a:rPr lang="en-US" b="1" dirty="0"/>
              <a:t>Remove</a:t>
            </a:r>
            <a:r>
              <a:rPr lang="en-US" dirty="0"/>
              <a:t> until two stops appear in the drop-down list.</a:t>
            </a:r>
          </a:p>
          <a:p>
            <a:pPr marL="228562" indent="-228562">
              <a:buFont typeface="+mj-lt"/>
              <a:buAutoNum type="arabicPeriod" startAt="10"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as follows: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19%</a:t>
            </a:r>
            <a:r>
              <a:rPr lang="en-US" dirty="0"/>
              <a:t>.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Black, Text 1 </a:t>
            </a:r>
            <a:r>
              <a:rPr lang="en-US" dirty="0"/>
              <a:t>(first row, second option from the left). </a:t>
            </a:r>
            <a:endParaRPr lang="en-US" b="1" dirty="0"/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 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Black, Text 1, Lighter 50%</a:t>
            </a:r>
            <a:r>
              <a:rPr lang="en-US" dirty="0"/>
              <a:t> (second row, second option from the left).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animation effects on this slide, do the following:</a:t>
            </a:r>
          </a:p>
          <a:p>
            <a:pPr marL="228562" indent="-228562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Animations</a:t>
            </a:r>
            <a:r>
              <a:rPr lang="en-US" dirty="0"/>
              <a:t> tab, in the </a:t>
            </a:r>
            <a:r>
              <a:rPr lang="en-US" b="1" dirty="0"/>
              <a:t>Animations</a:t>
            </a:r>
            <a:r>
              <a:rPr lang="en-US" dirty="0"/>
              <a:t> group, click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.</a:t>
            </a:r>
          </a:p>
          <a:p>
            <a:pPr marL="228562" indent="-228562">
              <a:buFont typeface="+mj-lt"/>
              <a:buAutoNum type="arabicPeriod"/>
            </a:pPr>
            <a:r>
              <a:rPr lang="en-US" dirty="0"/>
              <a:t>On the slide, select the graphic. In the </a:t>
            </a:r>
            <a:r>
              <a:rPr lang="en-US" b="1" dirty="0"/>
              <a:t>Custom Animation</a:t>
            </a:r>
            <a:r>
              <a:rPr lang="en-US" dirty="0"/>
              <a:t> task pane, do the following:</a:t>
            </a:r>
          </a:p>
          <a:p>
            <a:pPr marL="685688" lvl="1" indent="-228562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 </a:t>
            </a:r>
            <a:r>
              <a:rPr lang="en-US" b="1" dirty="0"/>
              <a:t>Entrance</a:t>
            </a:r>
            <a:r>
              <a:rPr lang="en-US" dirty="0"/>
              <a:t>, and then click </a:t>
            </a:r>
            <a:r>
              <a:rPr lang="en-US" b="1" dirty="0"/>
              <a:t>More</a:t>
            </a:r>
            <a:r>
              <a:rPr lang="en-US" dirty="0"/>
              <a:t> </a:t>
            </a:r>
            <a:r>
              <a:rPr lang="en-US" b="1" dirty="0"/>
              <a:t>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Moderate</a:t>
            </a:r>
            <a:r>
              <a:rPr lang="en-US" dirty="0"/>
              <a:t>, click </a:t>
            </a:r>
            <a:r>
              <a:rPr lang="en-US" b="1" dirty="0"/>
              <a:t>Stretch</a:t>
            </a:r>
            <a:r>
              <a:rPr lang="en-US" dirty="0"/>
              <a:t>. </a:t>
            </a:r>
          </a:p>
          <a:p>
            <a:pPr marL="685688" lvl="1" indent="-228562">
              <a:buFont typeface="+mj-lt"/>
              <a:buAutoNum type="arabicPeriod"/>
            </a:pPr>
            <a:r>
              <a:rPr lang="en-US" dirty="0"/>
              <a:t>Under </a:t>
            </a:r>
            <a:r>
              <a:rPr lang="en-US" b="1" dirty="0"/>
              <a:t>Modify: Stretch</a:t>
            </a:r>
            <a:r>
              <a:rPr lang="en-US" dirty="0"/>
              <a:t>, 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Fast</a:t>
            </a:r>
            <a:r>
              <a:rPr lang="en-US" dirty="0"/>
              <a:t>.</a:t>
            </a:r>
          </a:p>
          <a:p>
            <a:pPr marL="228562" indent="-228562">
              <a:buFont typeface="+mj-lt"/>
              <a:buAutoNum type="arabicPeriod"/>
            </a:pPr>
            <a:r>
              <a:rPr lang="en-US" dirty="0"/>
              <a:t>Also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 </a:t>
            </a:r>
            <a:r>
              <a:rPr lang="en-US" dirty="0"/>
              <a:t>task pane, click the arrow to the right of the animation effect, and then click </a:t>
            </a:r>
            <a:r>
              <a:rPr lang="en-US" b="1" dirty="0"/>
              <a:t>Effect Options</a:t>
            </a:r>
            <a:r>
              <a:rPr lang="en-US" dirty="0"/>
              <a:t>. In the </a:t>
            </a:r>
            <a:r>
              <a:rPr lang="en-US" b="1" dirty="0"/>
              <a:t>Stretch</a:t>
            </a:r>
            <a:r>
              <a:rPr lang="en-US" dirty="0"/>
              <a:t> dialog box, on the </a:t>
            </a:r>
            <a:r>
              <a:rPr lang="en-US" b="1" dirty="0"/>
              <a:t>SmartArt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tab, in the </a:t>
            </a:r>
            <a:r>
              <a:rPr lang="en-US" b="1" dirty="0"/>
              <a:t>Group graphic </a:t>
            </a:r>
            <a:r>
              <a:rPr lang="en-US" dirty="0"/>
              <a:t>list, select </a:t>
            </a:r>
            <a:r>
              <a:rPr lang="en-US" b="1" dirty="0"/>
              <a:t>One by One</a:t>
            </a:r>
            <a:r>
              <a:rPr lang="en-US" dirty="0"/>
              <a:t>.</a:t>
            </a:r>
          </a:p>
          <a:p>
            <a:pPr marL="228562" indent="-228562">
              <a:buFont typeface="+mj-lt"/>
              <a:buAutoNum type="arabicPeriod"/>
            </a:pPr>
            <a:r>
              <a:rPr lang="en-US" dirty="0"/>
              <a:t>Also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 </a:t>
            </a:r>
            <a:r>
              <a:rPr lang="en-US" dirty="0"/>
              <a:t>task pane, click the double arrows under the animation effect to expand the list of effects. </a:t>
            </a:r>
          </a:p>
          <a:p>
            <a:pPr marL="228562" indent="-228562">
              <a:buFont typeface="+mj-lt"/>
              <a:buAutoNum type="arabicPeriod"/>
            </a:pPr>
            <a:r>
              <a:rPr lang="en-US" dirty="0"/>
              <a:t>Press and hold CTRL, and then select all of the animation effects in the </a:t>
            </a:r>
            <a:r>
              <a:rPr lang="en-US" b="1" dirty="0"/>
              <a:t>Custom Animation</a:t>
            </a:r>
            <a:r>
              <a:rPr lang="en-US" dirty="0"/>
              <a:t> task pane. Under </a:t>
            </a:r>
            <a:r>
              <a:rPr lang="en-US" b="1" dirty="0"/>
              <a:t>Modify: Stretch</a:t>
            </a:r>
            <a:r>
              <a:rPr lang="en-US" dirty="0"/>
              <a:t>, 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228562" indent="-228562" algn="l" defTabSz="914250" rtl="0">
              <a:buFont typeface="+mj-lt"/>
              <a:buAutoNum type="arabicPeriod"/>
              <a:defRPr/>
            </a:pPr>
            <a:r>
              <a:rPr lang="en-US" dirty="0"/>
              <a:t>Select the first animation effect (stretch effect for the left-right arrow)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pane. Under </a:t>
            </a:r>
            <a:r>
              <a:rPr lang="en-US" b="1" dirty="0"/>
              <a:t>Modify: Stretch</a:t>
            </a:r>
            <a:r>
              <a:rPr lang="en-US" dirty="0"/>
              <a:t>, click the arrow to the right of the effect, and then click </a:t>
            </a:r>
            <a:r>
              <a:rPr lang="en-US" b="1" dirty="0"/>
              <a:t>Timing</a:t>
            </a:r>
            <a:r>
              <a:rPr lang="en-US" dirty="0"/>
              <a:t>. In the </a:t>
            </a:r>
            <a:r>
              <a:rPr lang="en-US" b="1" dirty="0"/>
              <a:t>Stretch</a:t>
            </a:r>
            <a:r>
              <a:rPr lang="en-US" dirty="0"/>
              <a:t> dialog box, on the</a:t>
            </a:r>
            <a:r>
              <a:rPr lang="en-US" b="1" dirty="0"/>
              <a:t> Timing</a:t>
            </a:r>
            <a:r>
              <a:rPr lang="en-US" dirty="0"/>
              <a:t> tab, do the following: </a:t>
            </a:r>
          </a:p>
          <a:p>
            <a:pPr marL="685688" lvl="1" indent="-228562" algn="l" defTabSz="914250" rtl="0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Delay</a:t>
            </a:r>
            <a:r>
              <a:rPr lang="en-US" dirty="0"/>
              <a:t> box, enter </a:t>
            </a:r>
            <a:r>
              <a:rPr lang="en-US" b="1" dirty="0"/>
              <a:t>0.5</a:t>
            </a:r>
            <a:r>
              <a:rPr lang="en-US" dirty="0"/>
              <a:t>. </a:t>
            </a:r>
          </a:p>
          <a:p>
            <a:pPr marL="685688" lvl="1" indent="-228562" algn="l" defTabSz="914250" rtl="0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box, enter </a:t>
            </a:r>
            <a:r>
              <a:rPr lang="en-US" b="1" dirty="0"/>
              <a:t>1.5 seconds</a:t>
            </a:r>
            <a:r>
              <a:rPr lang="en-US" dirty="0"/>
              <a:t>.</a:t>
            </a:r>
          </a:p>
          <a:p>
            <a:pPr marL="228562" indent="-228562">
              <a:buFont typeface="+mj-lt"/>
              <a:buAutoNum type="arabicPeriod" startAt="7"/>
            </a:pPr>
            <a:r>
              <a:rPr lang="en-US" dirty="0"/>
              <a:t>Press and hold CTRL, and then select the second and third animation effects (stretch effects for the left panel)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pane. Under </a:t>
            </a:r>
            <a:r>
              <a:rPr lang="en-US" b="1" dirty="0"/>
              <a:t>Modify: Stretch</a:t>
            </a:r>
            <a:r>
              <a:rPr lang="en-US" dirty="0"/>
              <a:t>, in the </a:t>
            </a:r>
            <a:r>
              <a:rPr lang="en-US" b="1" dirty="0"/>
              <a:t>Direction</a:t>
            </a:r>
            <a:r>
              <a:rPr lang="en-US" dirty="0"/>
              <a:t> list, select </a:t>
            </a:r>
            <a:r>
              <a:rPr lang="en-US" b="1" dirty="0"/>
              <a:t>From Right</a:t>
            </a:r>
            <a:r>
              <a:rPr lang="en-US" dirty="0"/>
              <a:t>. </a:t>
            </a:r>
          </a:p>
          <a:p>
            <a:pPr marL="228562" indent="-228562" algn="l" defTabSz="914250" rtl="0">
              <a:buFont typeface="+mj-lt"/>
              <a:buAutoNum type="arabicPeriod" startAt="7"/>
              <a:defRPr/>
            </a:pPr>
            <a:r>
              <a:rPr lang="en-US" dirty="0"/>
              <a:t>Also in the </a:t>
            </a:r>
            <a:r>
              <a:rPr lang="en-US" b="1" dirty="0"/>
              <a:t>Custom Animation </a:t>
            </a:r>
            <a:r>
              <a:rPr lang="en-US" dirty="0"/>
              <a:t>task pane, with the second and third animation effects still selected, click the arrow to the right of one of those effects, and then click </a:t>
            </a:r>
            <a:r>
              <a:rPr lang="en-US" b="1" dirty="0"/>
              <a:t>Timing</a:t>
            </a:r>
            <a:r>
              <a:rPr lang="en-US" dirty="0"/>
              <a:t>. In the </a:t>
            </a:r>
            <a:r>
              <a:rPr lang="en-US" b="1" dirty="0"/>
              <a:t>Stretch</a:t>
            </a:r>
            <a:r>
              <a:rPr lang="en-US" dirty="0"/>
              <a:t> dialog box, on the</a:t>
            </a:r>
            <a:r>
              <a:rPr lang="en-US" b="1" dirty="0"/>
              <a:t> Timing</a:t>
            </a:r>
            <a:r>
              <a:rPr lang="en-US" dirty="0"/>
              <a:t> tab, in the </a:t>
            </a:r>
            <a:r>
              <a:rPr lang="en-US" b="1" dirty="0"/>
              <a:t>Delay</a:t>
            </a:r>
            <a:r>
              <a:rPr lang="en-US" dirty="0"/>
              <a:t> box, enter </a:t>
            </a:r>
            <a:r>
              <a:rPr lang="en-US" b="1" dirty="0"/>
              <a:t>1</a:t>
            </a:r>
            <a:r>
              <a:rPr lang="en-US" dirty="0"/>
              <a:t>, and then click </a:t>
            </a:r>
            <a:r>
              <a:rPr lang="en-US" b="1" dirty="0"/>
              <a:t>OK</a:t>
            </a:r>
            <a:r>
              <a:rPr lang="en-US" dirty="0"/>
              <a:t>.</a:t>
            </a:r>
          </a:p>
          <a:p>
            <a:pPr marL="228562" indent="-228562">
              <a:buFont typeface="+mj-lt"/>
              <a:buAutoNum type="arabicPeriod" startAt="7"/>
            </a:pPr>
            <a:r>
              <a:rPr lang="en-US" dirty="0"/>
              <a:t>Press and hold CTRL, and then select the sixth and seventh animation effects (stretch effects for the right panel) in the </a:t>
            </a:r>
            <a:r>
              <a:rPr lang="en-US" b="1" dirty="0"/>
              <a:t>Custom Animation</a:t>
            </a:r>
            <a:r>
              <a:rPr lang="en-US" dirty="0"/>
              <a:t> task pane. Under </a:t>
            </a:r>
            <a:r>
              <a:rPr lang="en-US" b="1" dirty="0"/>
              <a:t>Modify: Stretch</a:t>
            </a:r>
            <a:r>
              <a:rPr lang="en-US" dirty="0"/>
              <a:t>, in the </a:t>
            </a:r>
            <a:r>
              <a:rPr lang="en-US" b="1" dirty="0"/>
              <a:t>Direction</a:t>
            </a:r>
            <a:r>
              <a:rPr lang="en-US" dirty="0"/>
              <a:t> list, select </a:t>
            </a:r>
            <a:r>
              <a:rPr lang="en-US" b="1" dirty="0"/>
              <a:t>From Left</a:t>
            </a:r>
            <a:r>
              <a:rPr lang="en-US" dirty="0"/>
              <a:t>. </a:t>
            </a:r>
          </a:p>
          <a:p>
            <a:pPr marL="228562" indent="-228562" algn="l" defTabSz="914250" rtl="0">
              <a:buFont typeface="+mj-lt"/>
              <a:buAutoNum type="arabicPeriod" startAt="7"/>
              <a:defRPr/>
            </a:pPr>
            <a:r>
              <a:rPr lang="en-US" dirty="0"/>
              <a:t>Also in the </a:t>
            </a:r>
            <a:r>
              <a:rPr lang="en-US" b="1" dirty="0"/>
              <a:t>Custom Animation</a:t>
            </a:r>
            <a:r>
              <a:rPr lang="en-US" dirty="0"/>
              <a:t> task pane, with the sixth and seventh animation effects still selected, click the arrow to the right of one of those effects, and then click </a:t>
            </a:r>
            <a:r>
              <a:rPr lang="en-US" b="1" dirty="0"/>
              <a:t>Timing</a:t>
            </a:r>
            <a:r>
              <a:rPr lang="en-US" dirty="0"/>
              <a:t>. In the </a:t>
            </a:r>
            <a:r>
              <a:rPr lang="en-US" b="1" dirty="0"/>
              <a:t>Stretch</a:t>
            </a:r>
            <a:r>
              <a:rPr lang="en-US" dirty="0"/>
              <a:t> dialog box, on the</a:t>
            </a:r>
            <a:r>
              <a:rPr lang="en-US" b="1" dirty="0"/>
              <a:t> Timing</a:t>
            </a:r>
            <a:r>
              <a:rPr lang="en-US" dirty="0"/>
              <a:t> tab, in the </a:t>
            </a:r>
            <a:r>
              <a:rPr lang="en-US" b="1" dirty="0"/>
              <a:t>Delay</a:t>
            </a:r>
            <a:r>
              <a:rPr lang="en-US" dirty="0"/>
              <a:t> box, enter </a:t>
            </a:r>
            <a:r>
              <a:rPr lang="en-US" b="1" dirty="0"/>
              <a:t>1</a:t>
            </a:r>
            <a:r>
              <a:rPr lang="en-US" dirty="0"/>
              <a:t>.</a:t>
            </a:r>
          </a:p>
          <a:p>
            <a:pPr marL="342843" indent="-342843">
              <a:buFont typeface="+mj-lt"/>
              <a:buAutoNum type="arabicPeriod" startAt="7"/>
            </a:pPr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 effects on this slide, do the following:</a:t>
            </a:r>
          </a:p>
          <a:p>
            <a:pPr marL="228562" indent="-228562">
              <a:buFont typeface="+mj-lt"/>
              <a:buAutoNum type="arabicPeriod"/>
            </a:pPr>
            <a:r>
              <a:rPr lang="en-US" dirty="0"/>
              <a:t>Right-click the slide background area, and then click </a:t>
            </a:r>
            <a:r>
              <a:rPr lang="en-US" b="1" dirty="0"/>
              <a:t>Format Background</a:t>
            </a:r>
            <a:r>
              <a:rPr lang="en-US" dirty="0"/>
              <a:t>. In the </a:t>
            </a:r>
            <a:r>
              <a:rPr lang="en-US" b="1" dirty="0"/>
              <a:t>Format Background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Gradient fill</a:t>
            </a:r>
            <a:r>
              <a:rPr lang="en-US" dirty="0"/>
              <a:t> in the </a:t>
            </a:r>
            <a:r>
              <a:rPr lang="en-US" b="1" dirty="0"/>
              <a:t>Fill</a:t>
            </a:r>
            <a:r>
              <a:rPr lang="en-US" dirty="0"/>
              <a:t> pane, and then do the following: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Radial</a:t>
            </a:r>
            <a:r>
              <a:rPr lang="en-US" dirty="0"/>
              <a:t>.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From Center </a:t>
            </a:r>
            <a:r>
              <a:rPr lang="en-US" dirty="0"/>
              <a:t>(third option from the left). </a:t>
            </a:r>
            <a:endParaRPr lang="en-US" b="1" dirty="0"/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Under </a:t>
            </a:r>
            <a:r>
              <a:rPr lang="en-US" b="1" dirty="0"/>
              <a:t>Gradient stops</a:t>
            </a:r>
            <a:r>
              <a:rPr lang="en-US" dirty="0"/>
              <a:t>, click </a:t>
            </a:r>
            <a:r>
              <a:rPr lang="en-US" b="1" dirty="0"/>
              <a:t>Add</a:t>
            </a:r>
            <a:r>
              <a:rPr lang="en-US" dirty="0"/>
              <a:t> or </a:t>
            </a:r>
            <a:r>
              <a:rPr lang="en-US" b="1" dirty="0"/>
              <a:t>Remove</a:t>
            </a:r>
            <a:r>
              <a:rPr lang="en-US" dirty="0"/>
              <a:t> until two stops appear in the drop-down list.</a:t>
            </a:r>
          </a:p>
          <a:p>
            <a:pPr marL="228562" indent="-228562">
              <a:buFont typeface="+mj-lt"/>
              <a:buAutoNum type="arabicPeriod"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as follows:</a:t>
            </a:r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  <a:endParaRPr lang="en-US" b="1" dirty="0"/>
          </a:p>
          <a:p>
            <a:pPr marL="685688" lvl="1" indent="-228562">
              <a:buFont typeface="Arial" pitchFamily="34" charset="0"/>
              <a:buChar char="•"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 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42813" lvl="2" indent="-228562">
              <a:buFont typeface="Arial" pitchFamily="34" charset="0"/>
              <a:buChar char="•"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Black, Text 1, Lighter 25% </a:t>
            </a:r>
            <a:r>
              <a:rPr lang="en-US" dirty="0"/>
              <a:t>(fourth row, second option from the left).</a:t>
            </a:r>
          </a:p>
          <a:p>
            <a:pPr marL="1142813" lvl="2" indent="-228562"/>
            <a:endParaRPr lang="en-US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82097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خانواده و مدارس</a:t>
            </a:r>
          </a:p>
        </p:txBody>
      </p:sp>
    </p:spTree>
    <p:extLst>
      <p:ext uri="{BB962C8B-B14F-4D97-AF65-F5344CB8AC3E}">
        <p14:creationId xmlns:p14="http://schemas.microsoft.com/office/powerpoint/2010/main" val="150410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E82E-1527-4D71-9C4C-0C89818C2A6F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0630-6D57-4152-9406-032884188450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4647-220C-43B3-8204-DC97EAFC5A9F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DA308-5ACD-42F1-A4EC-807EC311DC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23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1809-E2AC-4558-BA10-AD222D1DEB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40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81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8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2CE8-4D2D-49CF-A969-C053A614E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0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5D10-0530-499B-8CF4-03D27D999E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5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B44B-4D41-4541-BCBD-7F4FE395E8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1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C282-CB2E-48B4-9498-831C966ECC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26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694F-063D-42F5-9360-13A8958197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8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E811-346C-4B51-AE89-3B1E16F0A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cs typeface="B Nazanin" pitchFamily="2" charset="-78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 rtl="1">
              <a:defRPr>
                <a:cs typeface="B Nazanin" pitchFamily="2" charset="-78"/>
              </a:defRPr>
            </a:lvl1pPr>
            <a:lvl2pPr algn="just" rtl="1">
              <a:defRPr>
                <a:cs typeface="B Nazanin" pitchFamily="2" charset="-78"/>
              </a:defRPr>
            </a:lvl2pPr>
            <a:lvl3pPr algn="just" rtl="1">
              <a:defRPr>
                <a:cs typeface="B Nazanin" pitchFamily="2" charset="-78"/>
              </a:defRPr>
            </a:lvl3pPr>
            <a:lvl4pPr algn="just" rtl="1">
              <a:defRPr>
                <a:cs typeface="B Nazanin" pitchFamily="2" charset="-78"/>
              </a:defRPr>
            </a:lvl4pPr>
            <a:lvl5pPr algn="just" rtl="1">
              <a:defRPr>
                <a:cs typeface="B Nazanin" pitchFamily="2" charset="-78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4DA11-680F-4EEF-8250-7E75ED6F3820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9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25E9-41E0-4474-9947-AF3B7E9121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87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405F-121D-484C-9D89-45F0AD9867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32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99EB8-1620-4678-9DF7-A6B04E9645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47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82" name="TextBox 5"/>
          <p:cNvSpPr txBox="1"/>
          <p:nvPr userDrawn="1"/>
        </p:nvSpPr>
        <p:spPr>
          <a:xfrm>
            <a:off x="0" y="6150114"/>
            <a:ext cx="9163878" cy="553998"/>
          </a:xfrm>
          <a:prstGeom prst="rect">
            <a:avLst/>
          </a:prstGeom>
          <a:solidFill>
            <a:srgbClr val="4A66AB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50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  مرکز</a:t>
            </a:r>
            <a:r>
              <a:rPr lang="fa-IR" sz="150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مدیریت بیماری های واگیر   </a:t>
            </a:r>
            <a:endParaRPr lang="en-US" sz="15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583" name="Flowchart: Alternate Process 8"/>
          <p:cNvSpPr/>
          <p:nvPr userDrawn="1"/>
        </p:nvSpPr>
        <p:spPr>
          <a:xfrm>
            <a:off x="4106176" y="241540"/>
            <a:ext cx="1134035" cy="1325563"/>
          </a:xfrm>
          <a:prstGeom prst="flowChartAlternateProcess">
            <a:avLst/>
          </a:prstGeom>
          <a:solidFill>
            <a:srgbClr val="4A66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1350" dirty="0"/>
          </a:p>
        </p:txBody>
      </p:sp>
      <p:pic>
        <p:nvPicPr>
          <p:cNvPr id="2097152" name="Picture 1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06176" y="241540"/>
            <a:ext cx="1145629" cy="1185951"/>
          </a:xfrm>
          <a:prstGeom prst="rect">
            <a:avLst/>
          </a:prstGeom>
        </p:spPr>
      </p:pic>
      <p:sp>
        <p:nvSpPr>
          <p:cNvPr id="1048584" name="Footer Placeholder 4"/>
          <p:cNvSpPr txBox="1"/>
          <p:nvPr userDrawn="1"/>
        </p:nvSpPr>
        <p:spPr>
          <a:xfrm>
            <a:off x="83352" y="6360051"/>
            <a:ext cx="2025809" cy="3774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585" name="Title 1"/>
          <p:cNvSpPr>
            <a:spLocks noGrp="1"/>
          </p:cNvSpPr>
          <p:nvPr>
            <p:ph type="title"/>
          </p:nvPr>
        </p:nvSpPr>
        <p:spPr>
          <a:xfrm>
            <a:off x="1401418" y="2086293"/>
            <a:ext cx="6549887" cy="297603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170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Content Placeholder 2"/>
          <p:cNvSpPr>
            <a:spLocks noGrp="1"/>
          </p:cNvSpPr>
          <p:nvPr>
            <p:ph idx="1"/>
          </p:nvPr>
        </p:nvSpPr>
        <p:spPr>
          <a:xfrm>
            <a:off x="221663" y="1661361"/>
            <a:ext cx="8690696" cy="4549738"/>
          </a:xfrm>
        </p:spPr>
        <p:txBody>
          <a:bodyPr/>
          <a:lstStyle>
            <a:lvl1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5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5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590" name="Flowchart: Alternate Process 8"/>
          <p:cNvSpPr/>
          <p:nvPr userDrawn="1"/>
        </p:nvSpPr>
        <p:spPr>
          <a:xfrm>
            <a:off x="7758834" y="124926"/>
            <a:ext cx="1134035" cy="1325563"/>
          </a:xfrm>
          <a:prstGeom prst="flowChartAlternateProcess">
            <a:avLst/>
          </a:prstGeom>
          <a:solidFill>
            <a:srgbClr val="4A66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1350" dirty="0"/>
          </a:p>
        </p:txBody>
      </p:sp>
      <p:sp>
        <p:nvSpPr>
          <p:cNvPr id="1048591" name="TextBox 6"/>
          <p:cNvSpPr txBox="1"/>
          <p:nvPr userDrawn="1"/>
        </p:nvSpPr>
        <p:spPr>
          <a:xfrm>
            <a:off x="0" y="6271786"/>
            <a:ext cx="9144000" cy="438582"/>
          </a:xfrm>
          <a:prstGeom prst="rect">
            <a:avLst/>
          </a:prstGeom>
          <a:solidFill>
            <a:srgbClr val="4A66AB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50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مرکز</a:t>
            </a:r>
            <a:r>
              <a:rPr lang="fa-IR" sz="1500" baseline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مدیریت بیماری های واگیر</a:t>
            </a:r>
            <a:endParaRPr lang="en-US" sz="15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592" name="Footer Placeholder 4"/>
          <p:cNvSpPr txBox="1"/>
          <p:nvPr userDrawn="1"/>
        </p:nvSpPr>
        <p:spPr>
          <a:xfrm>
            <a:off x="83352" y="6360051"/>
            <a:ext cx="2025809" cy="3774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593" name="Title 1"/>
          <p:cNvSpPr>
            <a:spLocks noGrp="1"/>
          </p:cNvSpPr>
          <p:nvPr>
            <p:ph type="title"/>
          </p:nvPr>
        </p:nvSpPr>
        <p:spPr>
          <a:xfrm>
            <a:off x="202172" y="124926"/>
            <a:ext cx="7442105" cy="132556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  <a:cs typeface="B Nazanin" panose="00000400000000000000" pitchFamily="2" charset="-78"/>
              </a:defRPr>
            </a:lvl1pPr>
          </a:lstStyle>
          <a:p>
            <a:pPr algn="r" rtl="1"/>
            <a:endParaRPr lang="en-US" sz="3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97153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258" y="196443"/>
            <a:ext cx="1001186" cy="11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89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Title 1"/>
          <p:cNvSpPr>
            <a:spLocks noGrp="1"/>
          </p:cNvSpPr>
          <p:nvPr>
            <p:ph type="title"/>
          </p:nvPr>
        </p:nvSpPr>
        <p:spPr>
          <a:xfrm>
            <a:off x="623888" y="1829007"/>
            <a:ext cx="7886700" cy="2852737"/>
          </a:xfrm>
          <a:prstGeom prst="roundRect">
            <a:avLst/>
          </a:prstGeom>
        </p:spPr>
        <p:txBody>
          <a:bodyPr anchor="ctr"/>
          <a:lstStyle>
            <a:lvl1pPr>
              <a:defRPr sz="45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811" name="Text Placeholder 2"/>
          <p:cNvSpPr>
            <a:spLocks noGrp="1"/>
          </p:cNvSpPr>
          <p:nvPr>
            <p:ph type="body" idx="1"/>
          </p:nvPr>
        </p:nvSpPr>
        <p:spPr>
          <a:xfrm>
            <a:off x="628650" y="4681744"/>
            <a:ext cx="7886700" cy="1500187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C34949"/>
                </a:solidFill>
                <a:cs typeface="B Nazanin" panose="00000400000000000000" pitchFamily="2" charset="-78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8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8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815" name="TextBox 6"/>
          <p:cNvSpPr txBox="1"/>
          <p:nvPr userDrawn="1"/>
        </p:nvSpPr>
        <p:spPr>
          <a:xfrm>
            <a:off x="0" y="6293319"/>
            <a:ext cx="9144000" cy="5078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35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  مرکز</a:t>
            </a:r>
            <a:r>
              <a:rPr lang="fa-IR" sz="135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مدیریت بیماری های واگیر   </a:t>
            </a:r>
            <a:endParaRPr lang="en-US" sz="135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816" name="Footer Placeholder 4"/>
          <p:cNvSpPr txBox="1"/>
          <p:nvPr userDrawn="1"/>
        </p:nvSpPr>
        <p:spPr>
          <a:xfrm>
            <a:off x="83351" y="6356351"/>
            <a:ext cx="2051687" cy="38116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817" name="Flowchart: Alternate Process 8"/>
          <p:cNvSpPr/>
          <p:nvPr userDrawn="1"/>
        </p:nvSpPr>
        <p:spPr>
          <a:xfrm>
            <a:off x="3996847" y="135524"/>
            <a:ext cx="113403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1350" dirty="0"/>
          </a:p>
        </p:txBody>
      </p:sp>
      <p:pic>
        <p:nvPicPr>
          <p:cNvPr id="2097284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91240" y="233819"/>
            <a:ext cx="1145629" cy="118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7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683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6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6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687" name="TextBox 9"/>
          <p:cNvSpPr txBox="1"/>
          <p:nvPr userDrawn="1"/>
        </p:nvSpPr>
        <p:spPr>
          <a:xfrm>
            <a:off x="0" y="6293319"/>
            <a:ext cx="9144000" cy="5078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35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 </a:t>
            </a:r>
            <a:endParaRPr lang="en-US" sz="135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688" name="Footer Placeholder 4"/>
          <p:cNvSpPr txBox="1"/>
          <p:nvPr userDrawn="1"/>
        </p:nvSpPr>
        <p:spPr>
          <a:xfrm>
            <a:off x="83352" y="6386555"/>
            <a:ext cx="2025809" cy="3774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202172" y="154182"/>
            <a:ext cx="7442105" cy="13255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cs typeface="+mj-cs"/>
              </a:defRPr>
            </a:lvl1pPr>
          </a:lstStyle>
          <a:p>
            <a:pPr algn="r" rtl="1"/>
            <a:endParaRPr lang="en-US" sz="3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048690" name="Flowchart: Alternate Process 13"/>
          <p:cNvSpPr/>
          <p:nvPr userDrawn="1"/>
        </p:nvSpPr>
        <p:spPr>
          <a:xfrm>
            <a:off x="7758834" y="124926"/>
            <a:ext cx="113403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1350" dirty="0"/>
          </a:p>
        </p:txBody>
      </p:sp>
      <p:pic>
        <p:nvPicPr>
          <p:cNvPr id="2097180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258" y="196443"/>
            <a:ext cx="1001186" cy="11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91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C00000"/>
                </a:solidFill>
                <a:cs typeface="B Nazanin" panose="00000400000000000000" pitchFamily="2" charset="-7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819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C00000"/>
                </a:solidFill>
                <a:cs typeface="B Nazanin" panose="00000400000000000000" pitchFamily="2" charset="-7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821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2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82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2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825" name="Flowchart: Alternate Process 9"/>
          <p:cNvSpPr/>
          <p:nvPr userDrawn="1"/>
        </p:nvSpPr>
        <p:spPr>
          <a:xfrm>
            <a:off x="7758834" y="147306"/>
            <a:ext cx="113403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3300" b="1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48826" name="Title 1"/>
          <p:cNvSpPr>
            <a:spLocks noGrp="1"/>
          </p:cNvSpPr>
          <p:nvPr>
            <p:ph type="title"/>
          </p:nvPr>
        </p:nvSpPr>
        <p:spPr>
          <a:xfrm>
            <a:off x="202172" y="193938"/>
            <a:ext cx="7442105" cy="13255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cs typeface="B Nazanin" panose="00000400000000000000" pitchFamily="2" charset="-78"/>
              </a:defRPr>
            </a:lvl1pPr>
          </a:lstStyle>
          <a:p>
            <a:pPr algn="r" rtl="1"/>
            <a:endParaRPr lang="en-US" sz="3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97285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258" y="196443"/>
            <a:ext cx="1001186" cy="11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77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8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781" name="Flowchart: Alternate Process 8"/>
          <p:cNvSpPr/>
          <p:nvPr userDrawn="1"/>
        </p:nvSpPr>
        <p:spPr>
          <a:xfrm>
            <a:off x="7768774" y="126052"/>
            <a:ext cx="113403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3300" b="1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48782" name="Title 1"/>
          <p:cNvSpPr>
            <a:spLocks noGrp="1"/>
          </p:cNvSpPr>
          <p:nvPr>
            <p:ph type="title"/>
          </p:nvPr>
        </p:nvSpPr>
        <p:spPr>
          <a:xfrm>
            <a:off x="202172" y="124926"/>
            <a:ext cx="744210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cs typeface="B Nazanin" panose="00000400000000000000" pitchFamily="2" charset="-78"/>
              </a:defRPr>
            </a:lvl1pPr>
          </a:lstStyle>
          <a:p>
            <a:pPr algn="r" rtl="1"/>
            <a:endParaRPr lang="en-US" sz="3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048783" name="TextBox 10"/>
          <p:cNvSpPr txBox="1"/>
          <p:nvPr userDrawn="1"/>
        </p:nvSpPr>
        <p:spPr>
          <a:xfrm>
            <a:off x="0" y="6293319"/>
            <a:ext cx="9144000" cy="5078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35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</a:t>
            </a:r>
            <a:r>
              <a:rPr lang="fa-IR" sz="135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</a:t>
            </a:r>
            <a:endParaRPr lang="en-US" sz="135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784" name="Footer Placeholder 4"/>
          <p:cNvSpPr txBox="1"/>
          <p:nvPr userDrawn="1"/>
        </p:nvSpPr>
        <p:spPr>
          <a:xfrm>
            <a:off x="83352" y="6399807"/>
            <a:ext cx="2025809" cy="3774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pic>
        <p:nvPicPr>
          <p:cNvPr id="2097280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258" y="196443"/>
            <a:ext cx="1001186" cy="11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74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2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63A-F29C-4074-B391-E3023C50B421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7" name="Content Placeholder 2"/>
          <p:cNvSpPr>
            <a:spLocks noGrp="1"/>
          </p:cNvSpPr>
          <p:nvPr>
            <p:ph idx="1"/>
          </p:nvPr>
        </p:nvSpPr>
        <p:spPr>
          <a:xfrm>
            <a:off x="336431" y="1483744"/>
            <a:ext cx="4942936" cy="4695156"/>
          </a:xfrm>
        </p:spPr>
        <p:txBody>
          <a:bodyPr/>
          <a:lstStyle>
            <a:lvl1pPr>
              <a:buClr>
                <a:srgbClr val="C00000"/>
              </a:buClr>
              <a:defRPr sz="24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 sz="21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 sz="18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 sz="15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 sz="15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28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832" y="2001078"/>
            <a:ext cx="3252051" cy="4143316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8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8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832" name="Flowchart: Alternate Process 9"/>
          <p:cNvSpPr/>
          <p:nvPr userDrawn="1"/>
        </p:nvSpPr>
        <p:spPr>
          <a:xfrm>
            <a:off x="121717" y="74260"/>
            <a:ext cx="113403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1350" dirty="0"/>
          </a:p>
        </p:txBody>
      </p:sp>
      <p:sp>
        <p:nvSpPr>
          <p:cNvPr id="1048833" name="TextBox 11"/>
          <p:cNvSpPr txBox="1"/>
          <p:nvPr userDrawn="1"/>
        </p:nvSpPr>
        <p:spPr>
          <a:xfrm>
            <a:off x="0" y="6293319"/>
            <a:ext cx="9144000" cy="5078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35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sz="135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834" name="Footer Placeholder 4"/>
          <p:cNvSpPr txBox="1"/>
          <p:nvPr userDrawn="1"/>
        </p:nvSpPr>
        <p:spPr>
          <a:xfrm>
            <a:off x="83352" y="6386555"/>
            <a:ext cx="2025809" cy="3774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835" name="Title 1"/>
          <p:cNvSpPr>
            <a:spLocks noGrp="1"/>
          </p:cNvSpPr>
          <p:nvPr>
            <p:ph type="title"/>
          </p:nvPr>
        </p:nvSpPr>
        <p:spPr>
          <a:xfrm>
            <a:off x="5471844" y="88423"/>
            <a:ext cx="3404738" cy="170504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r"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97286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140" y="145777"/>
            <a:ext cx="1001186" cy="11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54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832" y="2057400"/>
            <a:ext cx="3252051" cy="4086994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7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7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797" name="Flowchart: Alternate Process 9"/>
          <p:cNvSpPr/>
          <p:nvPr userDrawn="1"/>
        </p:nvSpPr>
        <p:spPr>
          <a:xfrm>
            <a:off x="131656" y="61008"/>
            <a:ext cx="113403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1350" dirty="0"/>
          </a:p>
        </p:txBody>
      </p:sp>
      <p:sp>
        <p:nvSpPr>
          <p:cNvPr id="1048798" name="TextBox 11"/>
          <p:cNvSpPr txBox="1"/>
          <p:nvPr userDrawn="1"/>
        </p:nvSpPr>
        <p:spPr>
          <a:xfrm>
            <a:off x="0" y="6280918"/>
            <a:ext cx="9144000" cy="5078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35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</a:t>
            </a:r>
            <a:r>
              <a:rPr lang="fa-IR" sz="135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sz="135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799" name="Footer Placeholder 4"/>
          <p:cNvSpPr txBox="1"/>
          <p:nvPr userDrawn="1"/>
        </p:nvSpPr>
        <p:spPr>
          <a:xfrm>
            <a:off x="83352" y="6386555"/>
            <a:ext cx="2025809" cy="3774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800" name="Title 1"/>
          <p:cNvSpPr>
            <a:spLocks noGrp="1"/>
          </p:cNvSpPr>
          <p:nvPr>
            <p:ph type="title"/>
          </p:nvPr>
        </p:nvSpPr>
        <p:spPr>
          <a:xfrm>
            <a:off x="5471844" y="167935"/>
            <a:ext cx="3404738" cy="170504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r"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801" name="Picture Placeholder 2"/>
          <p:cNvSpPr>
            <a:spLocks noGrp="1"/>
          </p:cNvSpPr>
          <p:nvPr>
            <p:ph type="pic" idx="1"/>
          </p:nvPr>
        </p:nvSpPr>
        <p:spPr>
          <a:xfrm>
            <a:off x="310551" y="1489358"/>
            <a:ext cx="4867570" cy="46649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pic>
        <p:nvPicPr>
          <p:cNvPr id="2097282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079" y="154683"/>
            <a:ext cx="1001186" cy="11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71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0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8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806" name="Flowchart: Alternate Process 6"/>
          <p:cNvSpPr/>
          <p:nvPr userDrawn="1"/>
        </p:nvSpPr>
        <p:spPr>
          <a:xfrm>
            <a:off x="7758834" y="112800"/>
            <a:ext cx="113403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3300" b="1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48807" name="TextBox 9"/>
          <p:cNvSpPr txBox="1"/>
          <p:nvPr userDrawn="1"/>
        </p:nvSpPr>
        <p:spPr>
          <a:xfrm>
            <a:off x="0" y="6227058"/>
            <a:ext cx="9144000" cy="5539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endParaRPr lang="en-US" sz="15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808" name="Footer Placeholder 4"/>
          <p:cNvSpPr txBox="1"/>
          <p:nvPr userDrawn="1"/>
        </p:nvSpPr>
        <p:spPr>
          <a:xfrm>
            <a:off x="83352" y="6360051"/>
            <a:ext cx="2025809" cy="3774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809" name="Title 1"/>
          <p:cNvSpPr>
            <a:spLocks noGrp="1"/>
          </p:cNvSpPr>
          <p:nvPr>
            <p:ph type="title"/>
          </p:nvPr>
        </p:nvSpPr>
        <p:spPr>
          <a:xfrm>
            <a:off x="202172" y="124926"/>
            <a:ext cx="7442105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cs typeface="B Nazanin" panose="00000400000000000000" pitchFamily="2" charset="-78"/>
              </a:defRPr>
            </a:lvl1pPr>
          </a:lstStyle>
          <a:p>
            <a:pPr algn="r" rtl="1"/>
            <a:endParaRPr lang="en-US" sz="3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9728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258" y="196443"/>
            <a:ext cx="1001186" cy="11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6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7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7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789" name="Flowchart: Alternate Process 6"/>
          <p:cNvSpPr/>
          <p:nvPr userDrawn="1"/>
        </p:nvSpPr>
        <p:spPr>
          <a:xfrm rot="5400000">
            <a:off x="7077476" y="4519116"/>
            <a:ext cx="1140761" cy="2174936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3300" b="1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48790" name="TextBox 11"/>
          <p:cNvSpPr txBox="1"/>
          <p:nvPr userDrawn="1"/>
        </p:nvSpPr>
        <p:spPr>
          <a:xfrm>
            <a:off x="0" y="6227058"/>
            <a:ext cx="9144000" cy="5539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50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</a:t>
            </a:r>
            <a:endParaRPr lang="en-US" sz="15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791" name="Footer Placeholder 4"/>
          <p:cNvSpPr txBox="1"/>
          <p:nvPr userDrawn="1"/>
        </p:nvSpPr>
        <p:spPr>
          <a:xfrm>
            <a:off x="83352" y="6373303"/>
            <a:ext cx="2025809" cy="3774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792" name="Title 1"/>
          <p:cNvSpPr>
            <a:spLocks noGrp="1"/>
          </p:cNvSpPr>
          <p:nvPr>
            <p:ph type="title"/>
          </p:nvPr>
        </p:nvSpPr>
        <p:spPr>
          <a:xfrm rot="5400000">
            <a:off x="5328164" y="1436719"/>
            <a:ext cx="4639701" cy="220050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algn="ctr"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9728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5809" y="5060847"/>
            <a:ext cx="932640" cy="11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9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BD0A-1A1E-49A4-802A-5A72D9400DB8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D7E1-ED51-4CF8-8B2E-5BD660432C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9EAF3-0C9D-4FB4-8201-6991742AD858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88" y="185981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FFD6B-A814-4ED0-89A1-2CACB1B8EFDE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DC98-E324-4148-AE59-A3BC12938268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49B7-CEF2-4105-A6F6-E99FBBA45A95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461B-C723-4139-A5C4-221735966AA2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BCB3-137E-49E7-82BE-1837EA2B9E2D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476"/>
            <a:ext cx="609600" cy="365125"/>
          </a:xfrm>
        </p:spPr>
        <p:txBody>
          <a:bodyPr/>
          <a:lstStyle/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95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47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76967E5-75D5-41DF-A39E-1112E6DDE89C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47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fa-IR"/>
              <a:t>معاونت بهداشتی دانشگاه علوم پزشکی گیلان /گروه سلامت جمعیت ،خانواده و مدارس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47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906CA-F8F5-4CE3-B5EE-AAEB4F2884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7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792B-A24D-4326-9457-38FCE5D337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7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>
                <a:solidFill>
                  <a:prstClr val="black">
                    <a:tint val="75000"/>
                  </a:prstClr>
                </a:solidFill>
              </a:rPr>
              <a:t>معاونت بهداشتی دانشگاه علوم پزشکی گیلان /گروه سلامت جمعیت ،خانواده و مدارس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7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7F36-2C28-4975-B98A-43A46C9F5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7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DB53A-65B5-44B0-B1D1-61130CD6100C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FC9A7-90EF-4829-A3B1-C268C46BA0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0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B Nazanin" panose="00000400000000000000" pitchFamily="2" charset="-78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Clr>
          <a:srgbClr val="FC5D16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FC5D1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FC5D16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FC5D16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FC5D16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3" y="4080373"/>
            <a:ext cx="6048672" cy="1436859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fa-IR" sz="4000" b="1" dirty="0">
                <a:solidFill>
                  <a:schemeClr val="bg1"/>
                </a:solidFill>
                <a:cs typeface="B Badr" pitchFamily="2" charset="-78"/>
              </a:rPr>
              <a:t>آئدس مهاجم و بیماریهای منتقله از آن</a:t>
            </a:r>
            <a:br>
              <a:rPr lang="fa-IR" sz="4000" b="1" dirty="0">
                <a:solidFill>
                  <a:schemeClr val="bg1"/>
                </a:solidFill>
                <a:cs typeface="B Badr" pitchFamily="2" charset="-78"/>
              </a:rPr>
            </a:br>
            <a:r>
              <a:rPr lang="fa-IR" sz="4000" b="1" dirty="0">
                <a:solidFill>
                  <a:schemeClr val="bg1"/>
                </a:solidFill>
                <a:cs typeface="B Badr" pitchFamily="2" charset="-78"/>
              </a:rPr>
              <a:t>تب دانگ،چیکونگونیا و زیکا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30390" y="2348880"/>
            <a:ext cx="6858000" cy="3672408"/>
          </a:xfrm>
        </p:spPr>
        <p:txBody>
          <a:bodyPr>
            <a:normAutofit/>
          </a:bodyPr>
          <a:lstStyle/>
          <a:p>
            <a:endParaRPr lang="fa-IR" dirty="0"/>
          </a:p>
          <a:p>
            <a:r>
              <a:rPr lang="fa-IR" sz="3200" b="1" dirty="0">
                <a:cs typeface="B Badr" pitchFamily="2" charset="-78"/>
              </a:rPr>
              <a:t>معاونت بهداشتی دانشگاه علوم پزشکی گیلان </a:t>
            </a:r>
          </a:p>
          <a:p>
            <a:endParaRPr lang="fa-IR" b="1" dirty="0">
              <a:cs typeface="B Badr" pitchFamily="2" charset="-78"/>
            </a:endParaRPr>
          </a:p>
          <a:p>
            <a:endParaRPr lang="fa-IR" sz="3200" b="1" dirty="0">
              <a:cs typeface="B Badr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75756" y="6369706"/>
            <a:ext cx="4392488" cy="365125"/>
          </a:xfrm>
        </p:spPr>
        <p:txBody>
          <a:bodyPr/>
          <a:lstStyle/>
          <a:p>
            <a:r>
              <a:rPr lang="fa-IR" dirty="0"/>
              <a:t>معاونت بهداشتی دانشگاه علوم پزشکی گیلان / گروه مبارزه با بیماریهای واگیر</a:t>
            </a:r>
            <a:endParaRPr lang="en-US" dirty="0"/>
          </a:p>
        </p:txBody>
      </p:sp>
      <p:pic>
        <p:nvPicPr>
          <p:cNvPr id="7" name="Picture 6" descr="آمارهای مختلف بدهی، سیاه نمایی یا واقعیت؟! آیا روند رو به رشد بدهی ها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09" y="365982"/>
            <a:ext cx="1524000" cy="1262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68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Content Placeholder 1"/>
          <p:cNvSpPr>
            <a:spLocks noGrp="1" noEditPoint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a-IR" b="1" dirty="0"/>
              <a:t>کشور بنگلادش:</a:t>
            </a:r>
            <a:endParaRPr lang="en-US" b="1" dirty="0"/>
          </a:p>
          <a:p>
            <a:pPr marL="0" indent="0">
              <a:buNone/>
            </a:pPr>
            <a:r>
              <a:rPr lang="fa-IR" b="1" dirty="0"/>
              <a:t>جمعیت کشور:169 میلیون نفر</a:t>
            </a:r>
            <a:endParaRPr lang="en-US" b="1" dirty="0"/>
          </a:p>
          <a:p>
            <a:pPr marL="0" indent="0">
              <a:buNone/>
            </a:pPr>
            <a:r>
              <a:rPr lang="fa-IR" b="1" dirty="0"/>
              <a:t>طغیان کم سابقه تب دانگ </a:t>
            </a:r>
            <a:r>
              <a:rPr lang="en-US" b="1" dirty="0"/>
              <a:t>Dengue fever</a:t>
            </a:r>
            <a:endParaRPr lang="fa-IR" b="1" dirty="0"/>
          </a:p>
          <a:p>
            <a:pPr marL="0" indent="0">
              <a:buNone/>
            </a:pPr>
            <a:r>
              <a:rPr lang="fa-IR" b="1" dirty="0"/>
              <a:t>گزارش سازمان جهانی بهداشت</a:t>
            </a:r>
          </a:p>
          <a:p>
            <a:r>
              <a:rPr lang="fa-IR" b="1" dirty="0"/>
              <a:t>در سال 2023،تعداد </a:t>
            </a:r>
            <a:r>
              <a:rPr lang="fa-IR" sz="1425" b="1" dirty="0"/>
              <a:t>209</a:t>
            </a:r>
            <a:r>
              <a:rPr lang="fa-IR" sz="975" b="1" dirty="0"/>
              <a:t>/</a:t>
            </a:r>
            <a:r>
              <a:rPr lang="fa-IR" sz="1425" b="1" dirty="0"/>
              <a:t>000</a:t>
            </a:r>
            <a:r>
              <a:rPr lang="fa-IR" b="1" dirty="0"/>
              <a:t> مورد تب دانگ</a:t>
            </a:r>
          </a:p>
          <a:p>
            <a:r>
              <a:rPr lang="fa-IR" sz="1500" b="1" dirty="0"/>
              <a:t>2694</a:t>
            </a:r>
            <a:r>
              <a:rPr lang="en-US" sz="1500" b="1" dirty="0"/>
              <a:t> </a:t>
            </a:r>
            <a:r>
              <a:rPr lang="fa-IR" sz="1500" b="1" dirty="0"/>
              <a:t>در روز آخر جولای (9مرداد) در بیمارستان بستری شدند</a:t>
            </a:r>
          </a:p>
          <a:p>
            <a:r>
              <a:rPr lang="fa-IR" dirty="0"/>
              <a:t>ماه سپتامبر </a:t>
            </a:r>
            <a:r>
              <a:rPr lang="fa-IR" sz="1650" b="1" dirty="0"/>
              <a:t>79000 مثبت تب دانگ</a:t>
            </a:r>
          </a:p>
          <a:p>
            <a:r>
              <a:rPr lang="fa-IR" dirty="0"/>
              <a:t> علاوه بر این، اگرچه خطر ابتلا به تب دانگ در طول سال در بنگلادش وجود دارد، عفونت ها معمولاً در آگوست و سپتامبر(8</a:t>
            </a:r>
            <a:r>
              <a:rPr lang="en-US" dirty="0"/>
              <a:t> </a:t>
            </a:r>
            <a:r>
              <a:rPr lang="fa-IR" dirty="0"/>
              <a:t>مردادتا 10 مهر) به اوج خود می رسند</a:t>
            </a:r>
            <a:r>
              <a:rPr lang="en-US" dirty="0"/>
              <a:t>.</a:t>
            </a:r>
          </a:p>
          <a:p>
            <a:endParaRPr lang="fa-IR" dirty="0"/>
          </a:p>
        </p:txBody>
      </p:sp>
      <p:graphicFrame>
        <p:nvGraphicFramePr>
          <p:cNvPr id="419430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941578"/>
              </p:ext>
            </p:extLst>
          </p:nvPr>
        </p:nvGraphicFramePr>
        <p:xfrm>
          <a:off x="469575" y="2055500"/>
          <a:ext cx="3024336" cy="25127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3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498">
                <a:tc>
                  <a:txBody>
                    <a:bodyPr/>
                    <a:lstStyle/>
                    <a:p>
                      <a:pPr algn="ctr"/>
                      <a:r>
                        <a:rPr lang="fa-IR" sz="1400" dirty="0">
                          <a:cs typeface="B Lotus" panose="00000400000000000000" pitchFamily="2" charset="-78"/>
                        </a:rPr>
                        <a:t>تعداد</a:t>
                      </a:r>
                      <a:r>
                        <a:rPr lang="fa-IR" sz="1400" baseline="0" dirty="0">
                          <a:cs typeface="B Lotus" panose="00000400000000000000" pitchFamily="2" charset="-78"/>
                        </a:rPr>
                        <a:t> مرگ</a:t>
                      </a:r>
                      <a:endParaRPr lang="en-US" sz="140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>
                          <a:cs typeface="B Lotus" panose="00000400000000000000" pitchFamily="2" charset="-78"/>
                        </a:rPr>
                        <a:t>تعداد</a:t>
                      </a:r>
                      <a:r>
                        <a:rPr lang="fa-IR" sz="1400" baseline="0" dirty="0">
                          <a:cs typeface="B Lotus" panose="00000400000000000000" pitchFamily="2" charset="-78"/>
                        </a:rPr>
                        <a:t> بیماران</a:t>
                      </a:r>
                      <a:endParaRPr lang="en-US" sz="140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>
                          <a:cs typeface="B Lotus" panose="00000400000000000000" pitchFamily="2" charset="-78"/>
                        </a:rPr>
                        <a:t>سال</a:t>
                      </a:r>
                      <a:endParaRPr lang="en-US" sz="140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66"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26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10</a:t>
                      </a:r>
                      <a:r>
                        <a:rPr lang="en-US" sz="800" b="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sz="1800" b="0" dirty="0">
                          <a:cs typeface="B Lotus" panose="00000400000000000000" pitchFamily="2" charset="-78"/>
                        </a:rPr>
                        <a:t>148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2018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66"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164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101</a:t>
                      </a:r>
                      <a:r>
                        <a:rPr lang="en-US" sz="700" b="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sz="1800" b="0" dirty="0">
                          <a:cs typeface="B Lotus" panose="00000400000000000000" pitchFamily="2" charset="-78"/>
                        </a:rPr>
                        <a:t>354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2019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666"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105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28</a:t>
                      </a:r>
                      <a:r>
                        <a:rPr lang="en-US" sz="800" b="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sz="1800" b="0" dirty="0">
                          <a:cs typeface="B Lotus" panose="00000400000000000000" pitchFamily="2" charset="-78"/>
                        </a:rPr>
                        <a:t>429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2020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66"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281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62</a:t>
                      </a:r>
                      <a:r>
                        <a:rPr lang="en-US" sz="900" b="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sz="1800" b="0" dirty="0">
                          <a:cs typeface="B Lotus" panose="00000400000000000000" pitchFamily="2" charset="-78"/>
                        </a:rPr>
                        <a:t>382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2021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666"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327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69</a:t>
                      </a:r>
                      <a:r>
                        <a:rPr lang="en-US" sz="900" b="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sz="1800" b="0" dirty="0">
                          <a:cs typeface="B Lotus" panose="00000400000000000000" pitchFamily="2" charset="-78"/>
                        </a:rPr>
                        <a:t>483</a:t>
                      </a:r>
                      <a:endParaRPr lang="en-US" sz="1800" b="0" dirty="0">
                        <a:cs typeface="B Lotus" panose="000004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0" dirty="0">
                          <a:cs typeface="B Lotus" panose="00000400000000000000" pitchFamily="2" charset="-78"/>
                        </a:rPr>
                        <a:t>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783">
                <a:tc>
                  <a:txBody>
                    <a:bodyPr/>
                    <a:lstStyle/>
                    <a:p>
                      <a:pPr algn="ctr"/>
                      <a:r>
                        <a:rPr lang="fa-IR" sz="15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1017</a:t>
                      </a:r>
                      <a:endParaRPr lang="en-US" sz="1500" b="1" dirty="0">
                        <a:solidFill>
                          <a:srgbClr val="FF0000"/>
                        </a:solidFill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5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209</a:t>
                      </a:r>
                      <a:r>
                        <a:rPr lang="en-US" sz="7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/</a:t>
                      </a:r>
                      <a:r>
                        <a:rPr lang="fa-IR" sz="15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000</a:t>
                      </a:r>
                      <a:endParaRPr lang="en-US" sz="1500" b="1" dirty="0">
                        <a:solidFill>
                          <a:srgbClr val="FF0000"/>
                        </a:solidFill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5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2"/>
          <p:cNvSpPr txBox="1">
            <a:spLocks noEditPoints="1"/>
          </p:cNvSpPr>
          <p:nvPr/>
        </p:nvSpPr>
        <p:spPr>
          <a:xfrm>
            <a:off x="457200" y="495676"/>
            <a:ext cx="8229600" cy="132556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اپیدمی های تب دانگ در بنگلادش در سال 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0030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0325"/>
          </a:xfrm>
        </p:spPr>
        <p:txBody>
          <a:bodyPr>
            <a:normAutofit fontScale="90000"/>
          </a:bodyPr>
          <a:lstStyle/>
          <a:p>
            <a:br>
              <a:rPr lang="en-US" altLang="en-US" sz="3600" dirty="0">
                <a:latin typeface="Arial" panose="020B0604020202020204" pitchFamily="34" charset="0"/>
                <a:cs typeface="+mn-cs"/>
              </a:rPr>
            </a:br>
            <a:br>
              <a:rPr lang="fa-IR" altLang="en-US" sz="3600" dirty="0">
                <a:latin typeface="Arial" panose="020B0604020202020204" pitchFamily="34" charset="0"/>
                <a:cs typeface="+mn-cs"/>
              </a:rPr>
            </a:br>
            <a:br>
              <a:rPr lang="fa-IR" altLang="en-US" sz="3600" dirty="0">
                <a:latin typeface="Arial" panose="020B0604020202020204" pitchFamily="34" charset="0"/>
                <a:cs typeface="+mn-cs"/>
              </a:rPr>
            </a:br>
            <a:r>
              <a:rPr lang="fa-IR" altLang="en-US" sz="3600" dirty="0">
                <a:latin typeface="Arial" panose="020B0604020202020204" pitchFamily="34" charset="0"/>
                <a:cs typeface="+mn-cs"/>
              </a:rPr>
              <a:t> </a:t>
            </a:r>
            <a:br>
              <a:rPr lang="en-US" altLang="en-US" sz="3600" dirty="0">
                <a:latin typeface="Arial" panose="020B0604020202020204" pitchFamily="34" charset="0"/>
                <a:cs typeface="+mn-cs"/>
              </a:rPr>
            </a:br>
            <a:endParaRPr lang="en-US" sz="3600" dirty="0">
              <a:cs typeface="+mn-cs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69563" y="124926"/>
            <a:ext cx="7686813" cy="1193736"/>
          </a:xfrm>
          <a:prstGeom prst="rect">
            <a:avLst/>
          </a:prstGeom>
        </p:spPr>
        <p:txBody>
          <a:bodyPr vert="horz" lIns="0" rIns="0" bIns="0" anchor="b">
            <a:normAutofit fontScale="6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5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B Nazanin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B Nazanin" pitchFamily="2" charset="-78"/>
              </a:rPr>
            </a:br>
            <a:br>
              <a:rPr kumimoji="0" lang="fa-I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n-cs"/>
              </a:rPr>
            </a:br>
            <a:r>
              <a:rPr kumimoji="0" lang="fa-I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n-cs"/>
              </a:rPr>
              <a:t> </a:t>
            </a:r>
            <a:b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B Nazanin" pitchFamily="2" charset="-78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Calibri"/>
              <a:ea typeface="+mj-ea"/>
              <a:cs typeface="B Nazanin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45950" y="13222"/>
            <a:ext cx="7002926" cy="86859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خصوصیات گونه های پشه آنوفل و آئدس مهاجم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5"/>
          <a:stretch>
            <a:fillRect/>
          </a:stretch>
        </p:blipFill>
        <p:spPr bwMode="auto">
          <a:xfrm>
            <a:off x="7443527" y="2630791"/>
            <a:ext cx="1697724" cy="175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520940" y="915319"/>
            <a:ext cx="1490208" cy="1699435"/>
            <a:chOff x="10226978" y="1713297"/>
            <a:chExt cx="1379120" cy="14287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978" y="1713297"/>
              <a:ext cx="1379120" cy="13791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0226978" y="2845276"/>
              <a:ext cx="1376956" cy="29672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</a:rPr>
                <a:t>آنوفل استفنسی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pic>
        <p:nvPicPr>
          <p:cNvPr id="1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9"/>
          <a:stretch>
            <a:fillRect/>
          </a:stretch>
        </p:blipFill>
        <p:spPr bwMode="auto">
          <a:xfrm>
            <a:off x="7443527" y="4553396"/>
            <a:ext cx="1635803" cy="178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82411" y="1051940"/>
          <a:ext cx="6661116" cy="530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279">
                  <a:extLst>
                    <a:ext uri="{9D8B030D-6E8A-4147-A177-3AD203B41FA5}">
                      <a16:colId xmlns:a16="http://schemas.microsoft.com/office/drawing/2014/main" val="105324493"/>
                    </a:ext>
                  </a:extLst>
                </a:gridCol>
                <a:gridCol w="1665279">
                  <a:extLst>
                    <a:ext uri="{9D8B030D-6E8A-4147-A177-3AD203B41FA5}">
                      <a16:colId xmlns:a16="http://schemas.microsoft.com/office/drawing/2014/main" val="4228027232"/>
                    </a:ext>
                  </a:extLst>
                </a:gridCol>
                <a:gridCol w="1665279">
                  <a:extLst>
                    <a:ext uri="{9D8B030D-6E8A-4147-A177-3AD203B41FA5}">
                      <a16:colId xmlns:a16="http://schemas.microsoft.com/office/drawing/2014/main" val="94281152"/>
                    </a:ext>
                  </a:extLst>
                </a:gridCol>
                <a:gridCol w="1665279">
                  <a:extLst>
                    <a:ext uri="{9D8B030D-6E8A-4147-A177-3AD203B41FA5}">
                      <a16:colId xmlns:a16="http://schemas.microsoft.com/office/drawing/2014/main" val="2634003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B Nazanin"/>
                        </a:rPr>
                        <a:t>آئدس آلبوپیکتوس</a:t>
                      </a:r>
                      <a:endParaRPr kumimoji="0" lang="fa-IR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B Nazanin"/>
                        </a:rPr>
                        <a:t>آئدس اجیپتی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B Nazanin"/>
                        </a:rPr>
                        <a:t>آنوفل (ناقل مالاریا)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B Nazanin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B Nazanin"/>
                        </a:rPr>
                        <a:t>نوع گونه  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  <a:p>
                      <a:pPr algn="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61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حاره و معتدله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حاره و نیمه حاره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حاره و نیمه حاره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effectLst/>
                          <a:cs typeface="B Nazanin" panose="00000400000000000000" pitchFamily="2" charset="-78"/>
                        </a:rPr>
                        <a:t>پراکندگی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453176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شهری و روستایی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FF0000"/>
                          </a:solidFill>
                          <a:effectLst/>
                          <a:cs typeface="B Nazanin" panose="00000400000000000000" pitchFamily="2" charset="-78"/>
                        </a:rPr>
                        <a:t>شهری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B050"/>
                          </a:solidFill>
                          <a:effectLst/>
                          <a:cs typeface="B Nazanin" panose="00000400000000000000" pitchFamily="2" charset="-78"/>
                        </a:rPr>
                        <a:t>روستایی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306154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زیستگاه طبیعی و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ظروف مصنوعی محتوی آب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FF0000"/>
                          </a:solidFill>
                          <a:effectLst/>
                          <a:cs typeface="B Nazanin" panose="00000400000000000000" pitchFamily="2" charset="-78"/>
                        </a:rPr>
                        <a:t>ظروف مصنوعی </a:t>
                      </a: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محتوی آب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B050"/>
                          </a:solidFill>
                          <a:effectLst/>
                          <a:cs typeface="B Nazanin" panose="00000400000000000000" pitchFamily="2" charset="-78"/>
                        </a:rPr>
                        <a:t>زیستگاه طبیعی </a:t>
                      </a: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و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ظروف مصنوعی محتوی آب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effectLst/>
                          <a:cs typeface="B Nazanin" panose="00000400000000000000" pitchFamily="2" charset="-78"/>
                        </a:rPr>
                        <a:t>محل های زیست گاه لاروی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579955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انسان و حیوانات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FF0000"/>
                          </a:solidFill>
                          <a:effectLst/>
                          <a:cs typeface="B Nazanin" panose="00000400000000000000" pitchFamily="2" charset="-78"/>
                        </a:rPr>
                        <a:t>انسان</a:t>
                      </a:r>
                      <a:endParaRPr lang="fa-IR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B050"/>
                          </a:solidFill>
                          <a:effectLst/>
                          <a:cs typeface="B Nazanin" panose="00000400000000000000" pitchFamily="2" charset="-78"/>
                        </a:rPr>
                        <a:t>انسان و حیوانات</a:t>
                      </a:r>
                      <a:endParaRPr lang="fa-IR" sz="16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20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20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effectLst/>
                          <a:cs typeface="B Nazanin" panose="00000400000000000000" pitchFamily="2" charset="-78"/>
                        </a:rPr>
                        <a:t>عادات خونخواری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420906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solidFill>
                            <a:srgbClr val="FF0000"/>
                          </a:solidFill>
                          <a:effectLst/>
                          <a:cs typeface="B Nazanin" panose="00000400000000000000" pitchFamily="2" charset="-78"/>
                        </a:rPr>
                        <a:t>خونخواری در روز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FF0000"/>
                          </a:solidFill>
                          <a:effectLst/>
                          <a:cs typeface="B Nazanin" panose="00000400000000000000" pitchFamily="2" charset="-78"/>
                        </a:rPr>
                        <a:t>خونخواری در روز 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solidFill>
                            <a:srgbClr val="00B050"/>
                          </a:solidFill>
                          <a:effectLst/>
                          <a:cs typeface="B Nazanin" panose="00000400000000000000" pitchFamily="2" charset="-78"/>
                        </a:rPr>
                        <a:t>خونخواری در شب 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 vMerge="1">
                  <a:txBody>
                    <a:bodyPr/>
                    <a:lstStyle/>
                    <a:p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176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خونخواری در داخل و خارج از ساختمان ها </a:t>
                      </a:r>
                      <a:r>
                        <a:rPr lang="fa-IR" sz="1600" baseline="0" dirty="0">
                          <a:effectLst/>
                          <a:cs typeface="B Nazanin" panose="00000400000000000000" pitchFamily="2" charset="-78"/>
                        </a:rPr>
                        <a:t> و منازل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خونخواری عمدتا در داخل ساختمان ها و منازل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خونخواری در داخل و خارج از ساختمانها </a:t>
                      </a:r>
                      <a:r>
                        <a:rPr lang="fa-IR" sz="1600" baseline="0" dirty="0">
                          <a:effectLst/>
                          <a:cs typeface="B Nazanin" panose="00000400000000000000" pitchFamily="2" charset="-78"/>
                        </a:rPr>
                        <a:t> و منازل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 vMerge="1">
                  <a:txBody>
                    <a:bodyPr/>
                    <a:lstStyle/>
                    <a:p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54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یک خونخواری در هر سیکل گونوتروفیک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FF0000"/>
                          </a:solidFill>
                          <a:effectLst/>
                          <a:cs typeface="B Nazanin" panose="00000400000000000000" pitchFamily="2" charset="-78"/>
                        </a:rPr>
                        <a:t>چندین</a:t>
                      </a: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 خونخواری در هر سیکل گونوتروفیک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یک خونخواری در هر سیکل گونوتروفیک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 vMerge="1">
                  <a:txBody>
                    <a:bodyPr/>
                    <a:lstStyle/>
                    <a:p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37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500-400  متر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500-400  متر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anose="00000400000000000000" pitchFamily="2" charset="-78"/>
                        </a:rPr>
                        <a:t>به طور متوسط1500 متر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effectLst/>
                          <a:cs typeface="B Nazanin" panose="00000400000000000000" pitchFamily="2" charset="-78"/>
                        </a:rPr>
                        <a:t>طول پرواز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316374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29916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/>
          <p:cNvSpPr/>
          <p:nvPr/>
        </p:nvSpPr>
        <p:spPr>
          <a:xfrm>
            <a:off x="3619500" y="3059586"/>
            <a:ext cx="2025066" cy="101748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GB" sz="11500">
              <a:solidFill>
                <a:prstClr val="white"/>
              </a:solidFill>
              <a:latin typeface="Calibri"/>
              <a:cs typeface="B Nazanin"/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885950" y="2000251"/>
            <a:ext cx="7152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1350" b="1" dirty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1-2 روز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44" name="Picture 2" descr="D:\Shiping's folder\Dengue\New Dengue Poster\Mosquito Pic - Copy r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519570"/>
            <a:ext cx="2152650" cy="1428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17" descr="D:\Shiping's folder\Dengue\New Dengue Poster\High Res files from DES\Cycle pix\Pu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" b="-98"/>
          <a:stretch>
            <a:fillRect/>
          </a:stretch>
        </p:blipFill>
        <p:spPr bwMode="auto">
          <a:xfrm>
            <a:off x="2286000" y="3218261"/>
            <a:ext cx="1143000" cy="1229915"/>
          </a:xfrm>
          <a:prstGeom prst="rect">
            <a:avLst/>
          </a:prstGeom>
          <a:noFill/>
          <a:ln w="228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21"/>
          <p:cNvSpPr txBox="1">
            <a:spLocks noChangeArrowheads="1"/>
          </p:cNvSpPr>
          <p:nvPr/>
        </p:nvSpPr>
        <p:spPr bwMode="auto">
          <a:xfrm>
            <a:off x="2000251" y="5143500"/>
            <a:ext cx="5934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1050" b="1" dirty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4-5 روز</a:t>
            </a:r>
            <a:endParaRPr lang="en-US" altLang="en-US" sz="1050" b="1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736433" y="484893"/>
            <a:ext cx="5600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fa-IR" sz="30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Arial" panose="020B0604020202020204" pitchFamily="34" charset="0"/>
              </a:rPr>
              <a:t>چرخه زندگی پشه های آئدس</a:t>
            </a:r>
            <a:endParaRPr lang="en-US" sz="30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  <a:cs typeface="Arial" panose="020B0604020202020204" pitchFamily="34" charset="0"/>
            </a:endParaRPr>
          </a:p>
        </p:txBody>
      </p:sp>
      <p:pic>
        <p:nvPicPr>
          <p:cNvPr id="10248" name="Picture 27" descr="D:\HQ\HPB panel\Photos taken during the launch on 24 May 07\larv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4539258"/>
            <a:ext cx="2171700" cy="1428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26" descr="D:\HQ\HPB panel\Photos taken during the launch on 24 May 07\mozzie eg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"/>
          <a:stretch>
            <a:fillRect/>
          </a:stretch>
        </p:blipFill>
        <p:spPr bwMode="auto">
          <a:xfrm>
            <a:off x="6880623" y="3086100"/>
            <a:ext cx="1006078" cy="1257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Text Box 24"/>
          <p:cNvSpPr txBox="1">
            <a:spLocks noChangeArrowheads="1"/>
          </p:cNvSpPr>
          <p:nvPr/>
        </p:nvSpPr>
        <p:spPr bwMode="auto">
          <a:xfrm>
            <a:off x="6743701" y="5143500"/>
            <a:ext cx="5934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1050" b="1" dirty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2-3 روز</a:t>
            </a:r>
            <a:endParaRPr lang="en-US" altLang="en-US" sz="1050" b="1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51" name="Picture 5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18261"/>
            <a:ext cx="1028700" cy="12394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3059586"/>
            <a:ext cx="998936" cy="13167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4270123" y="1110143"/>
            <a:ext cx="672460" cy="29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6" tIns="33338" rIns="67866" bIns="3333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1500" b="1" dirty="0">
                <a:solidFill>
                  <a:srgbClr val="FF0000"/>
                </a:solidFill>
                <a:cs typeface="Arial" panose="020B0604020202020204" pitchFamily="34" charset="0"/>
              </a:rPr>
              <a:t>پشه بالغ</a:t>
            </a:r>
            <a:endParaRPr lang="en-US" altLang="en-US" sz="15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254" name="AutoShape 6"/>
          <p:cNvSpPr>
            <a:spLocks noChangeArrowheads="1"/>
          </p:cNvSpPr>
          <p:nvPr/>
        </p:nvSpPr>
        <p:spPr bwMode="auto">
          <a:xfrm rot="10800000">
            <a:off x="5829300" y="4457700"/>
            <a:ext cx="971550" cy="1143000"/>
          </a:xfrm>
          <a:custGeom>
            <a:avLst/>
            <a:gdLst>
              <a:gd name="T0" fmla="*/ 1035001 w 21600"/>
              <a:gd name="T1" fmla="*/ 0 h 21600"/>
              <a:gd name="T2" fmla="*/ 1035001 w 21600"/>
              <a:gd name="T3" fmla="*/ 857815 h 21600"/>
              <a:gd name="T4" fmla="*/ 118145 w 21600"/>
              <a:gd name="T5" fmla="*/ 1524001 h 21600"/>
              <a:gd name="T6" fmla="*/ 1295400 w 21600"/>
              <a:gd name="T7" fmla="*/ 42890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AutoShape 6"/>
          <p:cNvSpPr>
            <a:spLocks noChangeArrowheads="1"/>
          </p:cNvSpPr>
          <p:nvPr/>
        </p:nvSpPr>
        <p:spPr bwMode="auto">
          <a:xfrm rot="16200000">
            <a:off x="2486025" y="4429125"/>
            <a:ext cx="971550" cy="1143000"/>
          </a:xfrm>
          <a:custGeom>
            <a:avLst/>
            <a:gdLst>
              <a:gd name="T0" fmla="*/ 1035001 w 21600"/>
              <a:gd name="T1" fmla="*/ 0 h 21600"/>
              <a:gd name="T2" fmla="*/ 1035001 w 21600"/>
              <a:gd name="T3" fmla="*/ 857814 h 21600"/>
              <a:gd name="T4" fmla="*/ 118145 w 21600"/>
              <a:gd name="T5" fmla="*/ 1524000 h 21600"/>
              <a:gd name="T6" fmla="*/ 1295400 w 21600"/>
              <a:gd name="T7" fmla="*/ 42890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6" name="AutoShape 6"/>
          <p:cNvSpPr>
            <a:spLocks noChangeArrowheads="1"/>
          </p:cNvSpPr>
          <p:nvPr/>
        </p:nvSpPr>
        <p:spPr bwMode="auto">
          <a:xfrm>
            <a:off x="2571750" y="1885951"/>
            <a:ext cx="914400" cy="1146572"/>
          </a:xfrm>
          <a:custGeom>
            <a:avLst/>
            <a:gdLst>
              <a:gd name="T0" fmla="*/ 974118 w 21600"/>
              <a:gd name="T1" fmla="*/ 0 h 21600"/>
              <a:gd name="T2" fmla="*/ 974118 w 21600"/>
              <a:gd name="T3" fmla="*/ 860633 h 21600"/>
              <a:gd name="T4" fmla="*/ 111196 w 21600"/>
              <a:gd name="T5" fmla="*/ 1529008 h 21600"/>
              <a:gd name="T6" fmla="*/ 1219200 w 21600"/>
              <a:gd name="T7" fmla="*/ 4303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7" name="TextBox 35"/>
          <p:cNvSpPr txBox="1">
            <a:spLocks noChangeArrowheads="1"/>
          </p:cNvSpPr>
          <p:nvPr/>
        </p:nvSpPr>
        <p:spPr bwMode="auto">
          <a:xfrm>
            <a:off x="4420276" y="6115010"/>
            <a:ext cx="42351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1350" b="1" dirty="0">
                <a:solidFill>
                  <a:srgbClr val="FF0000"/>
                </a:solidFill>
                <a:cs typeface="Arial" panose="020B0604020202020204" pitchFamily="34" charset="0"/>
              </a:rPr>
              <a:t>لارو</a:t>
            </a:r>
            <a:endParaRPr lang="en-GB" altLang="en-US" sz="135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258" name="TextBox 36"/>
          <p:cNvSpPr txBox="1">
            <a:spLocks noChangeArrowheads="1"/>
          </p:cNvSpPr>
          <p:nvPr/>
        </p:nvSpPr>
        <p:spPr bwMode="auto">
          <a:xfrm>
            <a:off x="7072377" y="4376350"/>
            <a:ext cx="38504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1350" b="1" dirty="0">
                <a:solidFill>
                  <a:srgbClr val="FF0000"/>
                </a:solidFill>
                <a:cs typeface="Arial" panose="020B0604020202020204" pitchFamily="34" charset="0"/>
              </a:rPr>
              <a:t>تخم</a:t>
            </a:r>
            <a:endParaRPr lang="en-GB" altLang="en-US" sz="135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259" name="TextBox 37"/>
          <p:cNvSpPr txBox="1">
            <a:spLocks noChangeArrowheads="1"/>
          </p:cNvSpPr>
          <p:nvPr/>
        </p:nvSpPr>
        <p:spPr bwMode="auto">
          <a:xfrm>
            <a:off x="1480841" y="4539258"/>
            <a:ext cx="94769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1350" b="1" dirty="0">
                <a:solidFill>
                  <a:srgbClr val="FF0000"/>
                </a:solidFill>
                <a:cs typeface="Arial" panose="020B0604020202020204" pitchFamily="34" charset="0"/>
              </a:rPr>
              <a:t>شفیره یا پوپ</a:t>
            </a:r>
            <a:endParaRPr lang="en-GB" altLang="en-US" sz="135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260" name="AutoShape 6"/>
          <p:cNvSpPr>
            <a:spLocks noChangeArrowheads="1"/>
          </p:cNvSpPr>
          <p:nvPr/>
        </p:nvSpPr>
        <p:spPr bwMode="auto">
          <a:xfrm rot="5400000">
            <a:off x="6029325" y="1914525"/>
            <a:ext cx="971550" cy="1257300"/>
          </a:xfrm>
          <a:custGeom>
            <a:avLst/>
            <a:gdLst>
              <a:gd name="T0" fmla="*/ 1035001 w 21600"/>
              <a:gd name="T1" fmla="*/ 0 h 21600"/>
              <a:gd name="T2" fmla="*/ 1035001 w 21600"/>
              <a:gd name="T3" fmla="*/ 943596 h 21600"/>
              <a:gd name="T4" fmla="*/ 118145 w 21600"/>
              <a:gd name="T5" fmla="*/ 1676400 h 21600"/>
              <a:gd name="T6" fmla="*/ 1295400 w 21600"/>
              <a:gd name="T7" fmla="*/ 47179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1" name="TextBox 42"/>
          <p:cNvSpPr txBox="1">
            <a:spLocks noChangeArrowheads="1"/>
          </p:cNvSpPr>
          <p:nvPr/>
        </p:nvSpPr>
        <p:spPr bwMode="auto">
          <a:xfrm>
            <a:off x="3822408" y="3214082"/>
            <a:ext cx="1428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FFFF00"/>
                </a:solidFill>
                <a:cs typeface="Arial" panose="020B0604020202020204" pitchFamily="34" charset="0"/>
              </a:rPr>
              <a:t>Once laid, the eggs of a mosquito will take 7-10 days to become adult mosquitoes</a:t>
            </a:r>
            <a:endParaRPr lang="en-GB" altLang="en-US" sz="105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16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899592" y="332656"/>
            <a:ext cx="7442105" cy="132556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>
            <a:lvl1pPr algn="ct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r>
              <a:rPr lang="fa-IR" sz="4000" b="1" dirty="0">
                <a:solidFill>
                  <a:schemeClr val="bg1"/>
                </a:solidFill>
              </a:rPr>
              <a:t>مهمترین راه های گسترش آئدس های مهاجم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3" name="Content Placeholder 1"/>
          <p:cNvSpPr txBox="1">
            <a:spLocks/>
          </p:cNvSpPr>
          <p:nvPr/>
        </p:nvSpPr>
        <p:spPr>
          <a:xfrm>
            <a:off x="221663" y="1661361"/>
            <a:ext cx="8690696" cy="45497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C5D16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C5D1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C5D16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C5D16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C5D16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a-IR" b="1"/>
              <a:t>تبادلات بین المللی و جابجایی تخم از طریق کالا بویژه تایر و  گیاه لاکی بامبو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0" y="2859313"/>
            <a:ext cx="2888728" cy="274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0444" y="2655316"/>
            <a:ext cx="920399" cy="1066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8956" y="3936230"/>
            <a:ext cx="782975" cy="1671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87" y="2844250"/>
            <a:ext cx="3191374" cy="2889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932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32588"/>
            <a:ext cx="8229600" cy="1143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زیستگاههای مناسب پشه های آئدس اجیپتی وآئدس آلبوپیکتوس</a:t>
            </a:r>
            <a:b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</a:b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(تصاویر زیستگاههایی در بنادر جنوبی کشور که در برخی از آنها لارو یا بالغ آئدس صید شده است)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696" y="1344398"/>
            <a:ext cx="1975275" cy="2639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 r="39044"/>
          <a:stretch/>
        </p:blipFill>
        <p:spPr>
          <a:xfrm>
            <a:off x="683568" y="1484784"/>
            <a:ext cx="2500980" cy="163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21" y="3331580"/>
            <a:ext cx="2641074" cy="1646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41775"/>
            <a:ext cx="2819354" cy="1725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19" y="3381724"/>
            <a:ext cx="2870523" cy="1596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Content Placeholder 4" descr="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438" y="5166423"/>
            <a:ext cx="2537670" cy="1555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 r="39044"/>
          <a:stretch/>
        </p:blipFill>
        <p:spPr>
          <a:xfrm>
            <a:off x="5652119" y="5189556"/>
            <a:ext cx="3034681" cy="163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3" y="4053004"/>
            <a:ext cx="2160241" cy="277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60019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32588"/>
            <a:ext cx="8229600" cy="1143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زیستگاههای مناسب پشه های آئدس اجیپتی وآئدس آلبوپیکتوس</a:t>
            </a:r>
            <a:b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</a:b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(تصاویر زیستگاههایی در بنادر جنوبی کشور که در برخی از آنها لارو یا بالغ آئدس صید شده است)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643" y="1348711"/>
            <a:ext cx="1981361" cy="1548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4" y="3123030"/>
            <a:ext cx="2093748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2735" y="1357008"/>
            <a:ext cx="2197970" cy="2197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871" y="5074159"/>
            <a:ext cx="2899762" cy="1379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4"/>
          <p:cNvPicPr>
            <a:picLocks noChangeArrowheads="1"/>
          </p:cNvPicPr>
          <p:nvPr/>
        </p:nvPicPr>
        <p:blipFill>
          <a:blip r:embed="rId6" cstate="print"/>
          <a:srcRect l="13887" t="23495" r="16479"/>
          <a:stretch>
            <a:fillRect/>
          </a:stretch>
        </p:blipFill>
        <p:spPr bwMode="auto">
          <a:xfrm>
            <a:off x="5796136" y="1336204"/>
            <a:ext cx="2814834" cy="1826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944" y="3789040"/>
            <a:ext cx="2409307" cy="1723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1777" y="3413387"/>
            <a:ext cx="1899193" cy="2810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135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9208" y="116632"/>
            <a:ext cx="8229600" cy="148478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زیستگاههای مناسب پشه های آئدس اجیپتی وآئدس آلبوپیکتوس</a:t>
            </a:r>
            <a:b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8" y="1683173"/>
            <a:ext cx="8201659" cy="464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22213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6904" y="220205"/>
            <a:ext cx="8229600" cy="11430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br>
              <a:rPr lang="fa-IR" sz="3200" dirty="0">
                <a:solidFill>
                  <a:schemeClr val="bg1"/>
                </a:solidFill>
                <a:latin typeface="Calibri Light"/>
                <a:cs typeface="B Nazanin"/>
              </a:rPr>
            </a:br>
            <a:br>
              <a:rPr lang="fa-IR" sz="54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85656" y="6354925"/>
            <a:ext cx="4112096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648200" y="2132856"/>
            <a:ext cx="4038600" cy="4222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352331"/>
            <a:ext cx="8229600" cy="6397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0" rIns="0" bIns="0" rtlCol="0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5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B Nazanin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B Nazanin" pitchFamily="2" charset="-78"/>
              </a:rPr>
              <a:t>نمونه زیستگاه های لاروی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B Nazanin" pitchFamily="2" charset="-78"/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63205"/>
            <a:ext cx="8199304" cy="4757670"/>
          </a:xfrm>
          <a:prstGeom prst="rect">
            <a:avLst/>
          </a:prstGeom>
          <a:noFill/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44431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a-IR" sz="3200" dirty="0">
                <a:solidFill>
                  <a:prstClr val="white"/>
                </a:solidFill>
                <a:latin typeface="Calibri Light"/>
                <a:cs typeface="B Nazanin"/>
              </a:rPr>
            </a:br>
            <a:br>
              <a:rPr lang="fa-IR" sz="5400" dirty="0"/>
            </a:br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03376" y="6403339"/>
            <a:ext cx="413724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648200" y="2132856"/>
            <a:ext cx="4038600" cy="4222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0" y="189069"/>
            <a:ext cx="3053334" cy="288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1" y="3205180"/>
            <a:ext cx="3053333" cy="287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804" y="25163"/>
            <a:ext cx="3085559" cy="3240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58" y="3205180"/>
            <a:ext cx="2947339" cy="287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121" y="25163"/>
            <a:ext cx="2791409" cy="3475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363" y="3072614"/>
            <a:ext cx="2703297" cy="33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06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3A665-568F-45B3-9A7D-6277F58560BF}"/>
              </a:ext>
            </a:extLst>
          </p:cNvPr>
          <p:cNvSpPr txBox="1">
            <a:spLocks/>
          </p:cNvSpPr>
          <p:nvPr/>
        </p:nvSpPr>
        <p:spPr>
          <a:xfrm>
            <a:off x="1030223" y="476672"/>
            <a:ext cx="7227570" cy="8296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B Nazanin"/>
              </a:rPr>
              <a:t>بیماری های منتقله توسط پشه آئدس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B Nazanin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1E243F-AE0B-49FD-AA2E-DD78CEDFD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52" y="1533755"/>
            <a:ext cx="8690696" cy="3412304"/>
          </a:xfrm>
        </p:spPr>
        <p:txBody>
          <a:bodyPr/>
          <a:lstStyle/>
          <a:p>
            <a:pPr marL="0" indent="0">
              <a:buNone/>
            </a:pPr>
            <a:r>
              <a:rPr lang="fa-IR" b="1" dirty="0"/>
              <a:t>         </a:t>
            </a:r>
          </a:p>
          <a:p>
            <a:pPr marL="0" indent="0">
              <a:buNone/>
            </a:pPr>
            <a:r>
              <a:rPr lang="fa-IR" b="1" dirty="0"/>
              <a:t>       </a:t>
            </a:r>
            <a:r>
              <a:rPr lang="fa-IR" sz="3300" b="1" dirty="0"/>
              <a:t>1-تب دانگ   2- چیکونگونیا      3- زیکا     4- تب زرد</a:t>
            </a:r>
            <a:endParaRPr lang="en-US" sz="33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27659"/>
            <a:ext cx="2736304" cy="2134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255" y="3218222"/>
            <a:ext cx="2911455" cy="2134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134" y="3239907"/>
            <a:ext cx="2706090" cy="211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34197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74356"/>
          </a:xfrm>
        </p:spPr>
        <p:txBody>
          <a:bodyPr>
            <a:normAutofit fontScale="92500" lnSpcReduction="10000"/>
          </a:bodyPr>
          <a:lstStyle/>
          <a:p>
            <a:pPr marL="404813" indent="-404813" algn="justLow">
              <a:lnSpc>
                <a:spcPct val="15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sz="2400" b="1" dirty="0"/>
              <a:t>انتقال سه بیماری، دانگ، چیکونگونیا و زیکا که هیچ کدام </a:t>
            </a:r>
            <a:r>
              <a:rPr lang="fa-IR" sz="2400" b="1" dirty="0">
                <a:solidFill>
                  <a:srgbClr val="FF0000"/>
                </a:solidFill>
              </a:rPr>
              <a:t>واکسن موثر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fa-IR" sz="2400" b="1" dirty="0">
                <a:solidFill>
                  <a:srgbClr val="FF0000"/>
                </a:solidFill>
              </a:rPr>
              <a:t> ودرمان قطعی ندارند</a:t>
            </a:r>
          </a:p>
          <a:p>
            <a:pPr marL="404813" indent="-404813" algn="justLow">
              <a:lnSpc>
                <a:spcPct val="15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b="1" dirty="0">
                <a:solidFill>
                  <a:srgbClr val="FF0000"/>
                </a:solidFill>
              </a:rPr>
              <a:t> </a:t>
            </a:r>
            <a:r>
              <a:rPr lang="fa-IR" sz="2400" b="1" dirty="0">
                <a:solidFill>
                  <a:srgbClr val="FF0000"/>
                </a:solidFill>
              </a:rPr>
              <a:t>بیش از 50 % </a:t>
            </a: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جمعیت دنیا در معرض ابتلا به این بیماریها هستند</a:t>
            </a:r>
          </a:p>
          <a:p>
            <a:pPr marL="404813" indent="-404813" algn="justLow">
              <a:lnSpc>
                <a:spcPct val="15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ایجاد </a:t>
            </a:r>
            <a:r>
              <a:rPr lang="fa-IR" sz="2400" b="1" dirty="0">
                <a:solidFill>
                  <a:srgbClr val="FF0000"/>
                </a:solidFill>
              </a:rPr>
              <a:t>اپیدمیهای انفجاری </a:t>
            </a:r>
            <a:r>
              <a:rPr lang="fa-IR" sz="2400" b="1" dirty="0"/>
              <a:t>و بروز بیماریهای با بار بالا</a:t>
            </a:r>
          </a:p>
          <a:p>
            <a:pPr marL="404813" indent="-404813" algn="justLow">
              <a:lnSpc>
                <a:spcPct val="15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کشندگی بالای برخی از این بیماریها تا </a:t>
            </a:r>
            <a:r>
              <a:rPr lang="fa-IR" sz="2400" b="1" dirty="0">
                <a:solidFill>
                  <a:srgbClr val="FF0000"/>
                </a:solidFill>
              </a:rPr>
              <a:t>10 درصد </a:t>
            </a:r>
            <a:r>
              <a:rPr lang="fa-IR" sz="2400" b="1" dirty="0">
                <a:solidFill>
                  <a:prstClr val="black"/>
                </a:solidFill>
              </a:rPr>
              <a:t>در میان آربوویروس ها</a:t>
            </a:r>
            <a:r>
              <a:rPr lang="fa-IR" sz="2400" b="1" dirty="0">
                <a:solidFill>
                  <a:srgbClr val="FF0000"/>
                </a:solidFill>
              </a:rPr>
              <a:t> ناتوانی و از کار افتادگی </a:t>
            </a:r>
            <a:r>
              <a:rPr lang="fa-IR" sz="2400" b="1" dirty="0"/>
              <a:t>قابل توجه مبتلایان </a:t>
            </a: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این بیماریها</a:t>
            </a:r>
            <a:endParaRPr lang="fa-IR" sz="2400" b="1" dirty="0">
              <a:solidFill>
                <a:srgbClr val="00B050"/>
              </a:solidFill>
            </a:endParaRPr>
          </a:p>
          <a:p>
            <a:pPr marL="404813" indent="-404813" algn="justLow">
              <a:lnSpc>
                <a:spcPct val="1500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  <a:defRPr/>
            </a:pPr>
            <a:r>
              <a:rPr lang="fa-I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تولد نوزادان با </a:t>
            </a:r>
            <a:r>
              <a:rPr lang="fa-IR" sz="2400" b="1" dirty="0">
                <a:solidFill>
                  <a:srgbClr val="FF0000"/>
                </a:solidFill>
              </a:rPr>
              <a:t>عقب ماندگی ذهنی </a:t>
            </a:r>
            <a:r>
              <a:rPr lang="fa-I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هدررفت منابع اقتصادی </a:t>
            </a:r>
            <a:r>
              <a:rPr lang="fa-IR" sz="2400" b="1" dirty="0">
                <a:solidFill>
                  <a:srgbClr val="FF0000"/>
                </a:solidFill>
              </a:rPr>
              <a:t>(بیش از 8 برابر برنامه کنترل مالاریا)</a:t>
            </a:r>
          </a:p>
          <a:p>
            <a:pPr marL="404813" indent="-404813" algn="justLow">
              <a:lnSpc>
                <a:spcPct val="1500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  <a:defRPr/>
            </a:pPr>
            <a:r>
              <a:rPr lang="fa-I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عوامل بالقوه قابل استفاده در </a:t>
            </a:r>
            <a:r>
              <a:rPr lang="fa-IR" sz="2400" b="1" dirty="0">
                <a:solidFill>
                  <a:srgbClr val="FF0000"/>
                </a:solidFill>
              </a:rPr>
              <a:t>بیوتروریسم</a:t>
            </a:r>
          </a:p>
          <a:p>
            <a:pPr marL="404813" indent="-404813" algn="justLow">
              <a:lnSpc>
                <a:spcPct val="1500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  <a:defRPr/>
            </a:pPr>
            <a:r>
              <a:rPr lang="fa-IR" sz="2400" b="1" dirty="0">
                <a:solidFill>
                  <a:prstClr val="black"/>
                </a:solidFill>
              </a:rPr>
              <a:t>آسیب جدی به </a:t>
            </a:r>
            <a:r>
              <a:rPr lang="fa-IR" sz="2400" b="1" dirty="0">
                <a:solidFill>
                  <a:srgbClr val="FF0000"/>
                </a:solidFill>
              </a:rPr>
              <a:t>توسعه</a:t>
            </a:r>
            <a:r>
              <a:rPr lang="fa-IR" sz="2400" b="1" dirty="0">
                <a:solidFill>
                  <a:prstClr val="black"/>
                </a:solidFill>
              </a:rPr>
              <a:t> </a:t>
            </a:r>
            <a:r>
              <a:rPr lang="fa-IR" sz="2400" b="1" dirty="0">
                <a:solidFill>
                  <a:srgbClr val="FF0000"/>
                </a:solidFill>
              </a:rPr>
              <a:t>پایدار</a:t>
            </a:r>
            <a:r>
              <a:rPr lang="fa-IR" sz="2400" b="1" dirty="0">
                <a:solidFill>
                  <a:prstClr val="black"/>
                </a:solidFill>
              </a:rPr>
              <a:t>کشورها</a:t>
            </a:r>
          </a:p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2232" y="-15570"/>
            <a:ext cx="8139536" cy="128433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اهمیت موضوع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 </a:t>
            </a:r>
            <a:r>
              <a:rPr kumimoji="0" lang="fa-IR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بیماری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 </a:t>
            </a:r>
            <a:r>
              <a:rPr kumimoji="0" lang="fa-IR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 های منتقله توسط آئدس مهاجم: تب دانگ، چیکونگونیا و زیکا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747657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9740" y="767573"/>
            <a:ext cx="7284520" cy="8741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علائم بیماری زیکا</a:t>
            </a:r>
            <a:endParaRPr kumimoji="0" lang="fa-IR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B Nazanin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84508" y="2029347"/>
            <a:ext cx="2937205" cy="1189996"/>
          </a:xfrm>
        </p:spPr>
        <p:txBody>
          <a:bodyPr anchor="t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b="1" dirty="0">
                <a:latin typeface="Georgia" panose="02040502050405020303" pitchFamily="18" charset="0"/>
              </a:rPr>
              <a:t>80 درصد بدون علائم</a:t>
            </a:r>
          </a:p>
          <a:p>
            <a:pPr algn="r" rtl="1">
              <a:lnSpc>
                <a:spcPct val="150000"/>
              </a:lnSpc>
            </a:pPr>
            <a:r>
              <a:rPr lang="fa-IR" sz="2000" b="1" dirty="0">
                <a:latin typeface="Georgia" panose="02040502050405020303" pitchFamily="18" charset="0"/>
              </a:rPr>
              <a:t>دوره کمون 3 الی 12 روز</a:t>
            </a:r>
            <a:endParaRPr lang="en-US" sz="2000" b="1" dirty="0">
              <a:latin typeface="Georgia" panose="020405020504050203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Georgia" panose="02040502050405020303" pitchFamily="18" charset="0"/>
              </a:rPr>
              <a:t> </a:t>
            </a:r>
            <a:br>
              <a:rPr lang="en-US" sz="3200" b="1" dirty="0">
                <a:latin typeface="Georgia" panose="02040502050405020303" pitchFamily="18" charset="0"/>
              </a:rPr>
            </a:br>
            <a:endParaRPr lang="en-US" sz="3200" b="1" dirty="0">
              <a:latin typeface="Georgia" panose="02040502050405020303" pitchFamily="18" charset="0"/>
            </a:endParaRPr>
          </a:p>
        </p:txBody>
      </p:sp>
      <p:pic>
        <p:nvPicPr>
          <p:cNvPr id="7" name="Picture 2" descr="http://millionpictures.co/media/109/articles/56cfa178cd3e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4" t="18003" r="4617" b="3831"/>
          <a:stretch/>
        </p:blipFill>
        <p:spPr bwMode="auto">
          <a:xfrm>
            <a:off x="462012" y="1708048"/>
            <a:ext cx="5694164" cy="43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728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17" y="2204864"/>
            <a:ext cx="3725809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47527" y="1447801"/>
            <a:ext cx="6839273" cy="4616115"/>
          </a:xfrm>
        </p:spPr>
        <p:txBody>
          <a:bodyPr anchor="ctr">
            <a:normAutofit fontScale="92500" lnSpcReduction="20000"/>
          </a:bodyPr>
          <a:lstStyle/>
          <a:p>
            <a:pPr algn="just">
              <a:lnSpc>
                <a:spcPct val="200000"/>
              </a:lnSpc>
            </a:pPr>
            <a:r>
              <a:rPr lang="fa-IR" b="1" dirty="0">
                <a:latin typeface="Georgia" panose="02040502050405020303" pitchFamily="18" charset="0"/>
              </a:rPr>
              <a:t>زیکا موجب عوارض عصبی شدید می شود</a:t>
            </a:r>
          </a:p>
          <a:p>
            <a:pPr algn="just" rtl="1">
              <a:lnSpc>
                <a:spcPct val="200000"/>
              </a:lnSpc>
            </a:pPr>
            <a:r>
              <a:rPr lang="fa-IR" b="1" dirty="0">
                <a:latin typeface="Georgia" panose="02040502050405020303" pitchFamily="18" charset="0"/>
              </a:rPr>
              <a:t>سندرم گلین باره</a:t>
            </a:r>
          </a:p>
          <a:p>
            <a:pPr algn="just" rtl="1">
              <a:lnSpc>
                <a:spcPct val="200000"/>
              </a:lnSpc>
            </a:pPr>
            <a:r>
              <a:rPr lang="fa-IR" b="1" dirty="0">
                <a:latin typeface="Georgia" panose="02040502050405020303" pitchFamily="18" charset="0"/>
              </a:rPr>
              <a:t>افزایش 20 برابر در ابتلا به:</a:t>
            </a:r>
            <a:endParaRPr lang="en-US" b="1" dirty="0">
              <a:latin typeface="Georgia" panose="02040502050405020303" pitchFamily="18" charset="0"/>
            </a:endParaRPr>
          </a:p>
          <a:p>
            <a:pPr marL="0" lvl="1" indent="182563" algn="just" rtl="1">
              <a:lnSpc>
                <a:spcPct val="200000"/>
              </a:lnSpc>
            </a:pPr>
            <a:r>
              <a:rPr lang="fa-IR" sz="2800" b="1" dirty="0">
                <a:latin typeface="Georgia" panose="02040502050405020303" pitchFamily="18" charset="0"/>
              </a:rPr>
              <a:t>میکروسفالی</a:t>
            </a:r>
            <a:endParaRPr lang="en-US" sz="2800" b="1" dirty="0">
              <a:latin typeface="Georgia" panose="02040502050405020303" pitchFamily="18" charset="0"/>
            </a:endParaRPr>
          </a:p>
          <a:p>
            <a:pPr marL="0" lvl="1" indent="182563" algn="just" rtl="1">
              <a:lnSpc>
                <a:spcPct val="200000"/>
              </a:lnSpc>
            </a:pPr>
            <a:r>
              <a:rPr lang="fa-IR" sz="2800" b="1" dirty="0">
                <a:latin typeface="Georgia" panose="02040502050405020303" pitchFamily="18" charset="0"/>
              </a:rPr>
              <a:t>سقط خودبخودی</a:t>
            </a:r>
            <a:endParaRPr lang="en-US" sz="2800" b="1" dirty="0">
              <a:latin typeface="Georgia" panose="02040502050405020303" pitchFamily="18" charset="0"/>
            </a:endParaRPr>
          </a:p>
          <a:p>
            <a:pPr marL="0" lvl="1" indent="182563" algn="just" rtl="1">
              <a:lnSpc>
                <a:spcPct val="200000"/>
              </a:lnSpc>
            </a:pPr>
            <a:r>
              <a:rPr lang="fa-IR" sz="2800" b="1" dirty="0">
                <a:latin typeface="Georgia" panose="02040502050405020303" pitchFamily="18" charset="0"/>
              </a:rPr>
              <a:t>محدودیت رشد داخل رحمی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193204"/>
            <a:ext cx="7941031" cy="1143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عوارض بیماری زیکا</a:t>
            </a:r>
            <a:endParaRPr kumimoji="0" lang="fa-IR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B Nazanin"/>
            </a:endParaRPr>
          </a:p>
        </p:txBody>
      </p:sp>
    </p:spTree>
    <p:extLst>
      <p:ext uri="{BB962C8B-B14F-4D97-AF65-F5344CB8AC3E}">
        <p14:creationId xmlns:p14="http://schemas.microsoft.com/office/powerpoint/2010/main" val="238921740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8211" y="332656"/>
            <a:ext cx="7967577" cy="12833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a-I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B Nazanin"/>
              </a:rPr>
            </a:b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B Nazanin"/>
              </a:rPr>
              <a:t>راه های انتقال بیماری زیکا </a:t>
            </a:r>
            <a:br>
              <a:rPr kumimoji="0" lang="fa-I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B Nazanin"/>
              </a:rPr>
            </a:br>
            <a:endParaRPr kumimoji="0" lang="fa-IR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B Nazanin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8211" y="1806738"/>
            <a:ext cx="7967577" cy="4549738"/>
          </a:xfrm>
        </p:spPr>
        <p:txBody>
          <a:bodyPr>
            <a:normAutofit/>
          </a:bodyPr>
          <a:lstStyle/>
          <a:p>
            <a:pPr algn="r" rtl="1"/>
            <a:r>
              <a:rPr lang="fa-IR" sz="3200" b="1" dirty="0">
                <a:cs typeface="+mn-cs"/>
              </a:rPr>
              <a:t>گزش پشه</a:t>
            </a:r>
          </a:p>
          <a:p>
            <a:pPr algn="r" rtl="1"/>
            <a:endParaRPr lang="fa-IR" sz="3200" b="1" dirty="0">
              <a:cs typeface="+mn-cs"/>
            </a:endParaRPr>
          </a:p>
          <a:p>
            <a:pPr algn="r" rtl="1"/>
            <a:r>
              <a:rPr lang="fa-IR" sz="3200" b="1" dirty="0">
                <a:cs typeface="+mn-cs"/>
              </a:rPr>
              <a:t>مادر به جنین </a:t>
            </a:r>
          </a:p>
          <a:p>
            <a:pPr algn="r" rtl="1"/>
            <a:endParaRPr lang="fa-IR" sz="3200" b="1" dirty="0">
              <a:cs typeface="+mn-cs"/>
            </a:endParaRPr>
          </a:p>
          <a:p>
            <a:pPr algn="r" rtl="1"/>
            <a:r>
              <a:rPr lang="fa-IR" sz="3200" b="1" dirty="0">
                <a:cs typeface="+mn-cs"/>
              </a:rPr>
              <a:t>جنسی</a:t>
            </a:r>
          </a:p>
          <a:p>
            <a:pPr algn="r" rtl="1"/>
            <a:endParaRPr lang="fa-IR" sz="3200" b="1" dirty="0">
              <a:cs typeface="+mn-cs"/>
            </a:endParaRPr>
          </a:p>
          <a:p>
            <a:pPr algn="r" rtl="1"/>
            <a:r>
              <a:rPr lang="fa-IR" sz="3200" b="1" dirty="0">
                <a:cs typeface="+mn-cs"/>
              </a:rPr>
              <a:t>انتقال خون</a:t>
            </a:r>
            <a:endParaRPr lang="fa-IR" sz="3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3061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55301" y="193204"/>
            <a:ext cx="7924697" cy="1143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B Nazanin"/>
              </a:rPr>
              <a:t>بیماری چیکونگونیا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B Nazanin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0" y="1847088"/>
            <a:ext cx="4252289" cy="4417996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cs typeface="+mn-cs"/>
              </a:rPr>
              <a:t>درگیری شدید مفاصل (درد و التهاب تا چند ماه)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cs typeface="+mn-cs"/>
              </a:rPr>
              <a:t>چیکونگونیا یک کلمه تانزانیایی به معنی فردی با </a:t>
            </a:r>
            <a:r>
              <a:rPr lang="fa-IR" sz="2400" b="1" dirty="0">
                <a:solidFill>
                  <a:srgbClr val="FF0000"/>
                </a:solidFill>
                <a:cs typeface="+mn-cs"/>
              </a:rPr>
              <a:t>«کمر خمیده» 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cs typeface="+mn-cs"/>
              </a:rPr>
              <a:t>اولین اپیدمی در میلان ایتالیا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FF0000"/>
                </a:solidFill>
                <a:cs typeface="+mn-cs"/>
              </a:rPr>
              <a:t>تهدیدی برای نیروهای نظامی </a:t>
            </a:r>
          </a:p>
          <a:p>
            <a:pPr algn="r" rtl="1">
              <a:lnSpc>
                <a:spcPct val="150000"/>
              </a:lnSpc>
            </a:pPr>
            <a:endParaRPr lang="en-US" sz="2400" dirty="0">
              <a:cs typeface="+mn-cs"/>
            </a:endParaRPr>
          </a:p>
        </p:txBody>
      </p:sp>
      <p:pic>
        <p:nvPicPr>
          <p:cNvPr id="15" name="Picture 14" descr="chikworldmap-0224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2817"/>
            <a:ext cx="1872208" cy="212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shot 2019-02-25 14.49.32.png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9197" r="9212" b="12462"/>
          <a:stretch/>
        </p:blipFill>
        <p:spPr>
          <a:xfrm>
            <a:off x="317109" y="1772817"/>
            <a:ext cx="1734611" cy="212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4788" t="51823" r="804" b="5940"/>
          <a:stretch/>
        </p:blipFill>
        <p:spPr>
          <a:xfrm>
            <a:off x="330689" y="4184192"/>
            <a:ext cx="1734611" cy="208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5133" t="4234" r="27476" b="54434"/>
          <a:stretch/>
        </p:blipFill>
        <p:spPr>
          <a:xfrm>
            <a:off x="2462395" y="4183415"/>
            <a:ext cx="1893581" cy="208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19521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8265" y="236044"/>
            <a:ext cx="7974175" cy="11601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علائم بیماری چیکونگونیا</a:t>
            </a:r>
            <a:endParaRPr kumimoji="0" lang="fa-IR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B Nazani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3337" y="1627457"/>
            <a:ext cx="37734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Georgia" panose="02040502050405020303" pitchFamily="18" charset="0"/>
                <a:cs typeface="B Nazanin" panose="00000400000000000000" pitchFamily="2" charset="-78"/>
              </a:rPr>
              <a:t>در 70 درصد دارای علائم</a:t>
            </a:r>
            <a:endParaRPr lang="en-US" sz="2800" dirty="0">
              <a:solidFill>
                <a:srgbClr val="C00000"/>
              </a:solidFill>
              <a:latin typeface="Georgia" panose="02040502050405020303" pitchFamily="18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Georgia" panose="02040502050405020303" pitchFamily="18" charset="0"/>
                <a:cs typeface="B Nazanin" panose="00000400000000000000" pitchFamily="2" charset="-78"/>
              </a:rPr>
              <a:t>دوره کمون 2 الی 12 روز</a:t>
            </a:r>
            <a:endParaRPr lang="en-US" sz="2800" dirty="0">
              <a:solidFill>
                <a:srgbClr val="C00000"/>
              </a:solidFill>
              <a:latin typeface="Georgia" panose="02040502050405020303" pitchFamily="18" charset="0"/>
              <a:cs typeface="B Nazanin" panose="00000400000000000000" pitchFamily="2" charset="-78"/>
            </a:endParaRPr>
          </a:p>
          <a:p>
            <a:pPr marL="342900" indent="-342900" algn="just" rt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prstClr val="black"/>
                </a:solidFill>
                <a:latin typeface="Georgia" panose="02040502050405020303" pitchFamily="18" charset="0"/>
                <a:cs typeface="B Nazanin" panose="00000400000000000000" pitchFamily="2" charset="-78"/>
              </a:rPr>
              <a:t>اکثر افراد به طور کامل بهبود می یابند اما در بعضی موارد، درد مفاصل ممکن است برای هفته ها یا به ندرت چندین ماه یا حتی 3 سال در مرحله مزمن بیماری ادامه یابد.</a:t>
            </a:r>
            <a:endParaRPr lang="en-US" sz="2400" b="1" dirty="0">
              <a:solidFill>
                <a:prstClr val="black"/>
              </a:solidFill>
              <a:latin typeface="Georgia" panose="02040502050405020303" pitchFamily="18" charset="0"/>
              <a:cs typeface="B Nazanin" panose="00000400000000000000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2" t="25143"/>
          <a:stretch/>
        </p:blipFill>
        <p:spPr bwMode="auto">
          <a:xfrm>
            <a:off x="1021411" y="1651157"/>
            <a:ext cx="3245379" cy="226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1" y="4205529"/>
            <a:ext cx="3245379" cy="190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0238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32656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راه های انتقال بیماری چیکونگونیا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3671" y="2204864"/>
            <a:ext cx="8280674" cy="2519412"/>
          </a:xfrm>
        </p:spPr>
        <p:txBody>
          <a:bodyPr anchor="ctr">
            <a:noAutofit/>
          </a:bodyPr>
          <a:lstStyle/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</a:pPr>
            <a:r>
              <a:rPr lang="fa-IR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گزش پشه های </a:t>
            </a:r>
            <a:r>
              <a:rPr lang="fa-IR" sz="2800" b="1" dirty="0">
                <a:solidFill>
                  <a:srgbClr val="FF0000"/>
                </a:solidFill>
              </a:rPr>
              <a:t>پشه های </a:t>
            </a:r>
            <a:r>
              <a:rPr lang="fa-IR" sz="2800" b="1" i="1" dirty="0">
                <a:solidFill>
                  <a:srgbClr val="FF0000"/>
                </a:solidFill>
              </a:rPr>
              <a:t>آئدس اجیپتی </a:t>
            </a:r>
            <a:r>
              <a:rPr lang="fa-IR" sz="2800" b="1" dirty="0">
                <a:solidFill>
                  <a:srgbClr val="FF0000"/>
                </a:solidFill>
              </a:rPr>
              <a:t>و</a:t>
            </a:r>
            <a:r>
              <a:rPr lang="fa-IR" sz="2800" b="1" i="1" dirty="0">
                <a:solidFill>
                  <a:srgbClr val="FF0000"/>
                </a:solidFill>
              </a:rPr>
              <a:t>  آئدس آلبوپیکتوس</a:t>
            </a:r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</a:pPr>
            <a:r>
              <a:rPr lang="fa-IR" sz="2800" b="1" dirty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</a:rPr>
              <a:t>انتقال خون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</a:pPr>
            <a:r>
              <a:rPr lang="fa-IR" sz="2800" b="1" dirty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</a:rPr>
              <a:t>از مادر به جنین (سقط در سه ماهه  اول)</a:t>
            </a:r>
            <a:endParaRPr lang="en-US" sz="2800" b="1" dirty="0">
              <a:solidFill>
                <a:srgbClr val="1F497D">
                  <a:lumMod val="50000"/>
                </a:srgb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9363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2271" y="2276872"/>
            <a:ext cx="8229600" cy="4389120"/>
          </a:xfrm>
        </p:spPr>
        <p:txBody>
          <a:bodyPr rtlCol="0">
            <a:noAutofit/>
          </a:bodyPr>
          <a:lstStyle/>
          <a:p>
            <a:pPr algn="justLow" rtl="1">
              <a:buFont typeface="Arial"/>
              <a:buChar char="•"/>
              <a:defRPr/>
            </a:pPr>
            <a:r>
              <a:rPr lang="fa-IR" sz="2100" b="1" dirty="0"/>
              <a:t>ویروس دانگ از طریق </a:t>
            </a:r>
            <a:r>
              <a:rPr lang="fa-IR" sz="2100" b="1" dirty="0">
                <a:solidFill>
                  <a:srgbClr val="FF0000"/>
                </a:solidFill>
              </a:rPr>
              <a:t>گزش پشه </a:t>
            </a:r>
            <a:r>
              <a:rPr lang="fa-IR" sz="2100" b="1" dirty="0"/>
              <a:t>آئدس اجیپتی و آئدس آلبوپیکتوس انتقال می یابد</a:t>
            </a:r>
          </a:p>
          <a:p>
            <a:pPr algn="justLow" rtl="1" eaLnBrk="1" fontAlgn="auto" hangingPunct="1">
              <a:buFont typeface="Arial"/>
              <a:buChar char="•"/>
              <a:defRPr/>
            </a:pPr>
            <a:r>
              <a:rPr lang="fa-IR" sz="2100" b="1" dirty="0">
                <a:solidFill>
                  <a:srgbClr val="FF0000"/>
                </a:solidFill>
              </a:rPr>
              <a:t>چهار</a:t>
            </a:r>
            <a:r>
              <a:rPr lang="fa-IR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نوع گونه دارد و این بدان معنا است که امکان دارد فردی 4 بار به ویروس آلوده شود</a:t>
            </a:r>
          </a:p>
          <a:p>
            <a:pPr algn="justLow" rtl="1" eaLnBrk="1" fontAlgn="auto" hangingPunct="1">
              <a:buFont typeface="Arial"/>
              <a:buChar char="•"/>
              <a:defRPr/>
            </a:pPr>
            <a:r>
              <a:rPr lang="fa-IR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گونه نوع دوم ، </a:t>
            </a:r>
            <a:r>
              <a:rPr lang="fa-IR" sz="2100" b="1" dirty="0">
                <a:solidFill>
                  <a:srgbClr val="FF0000"/>
                </a:solidFill>
              </a:rPr>
              <a:t>گونه غالب </a:t>
            </a:r>
            <a:r>
              <a:rPr lang="fa-IR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است</a:t>
            </a:r>
          </a:p>
          <a:p>
            <a:pPr algn="justLow" rtl="1" eaLnBrk="1" fontAlgn="auto" hangingPunct="1">
              <a:buFont typeface="Arial"/>
              <a:buChar char="•"/>
              <a:defRPr/>
            </a:pPr>
            <a:r>
              <a:rPr lang="fa-IR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عفونت ثانویه با گونه </a:t>
            </a:r>
            <a:r>
              <a:rPr lang="fa-IR" sz="2100" b="1" dirty="0">
                <a:solidFill>
                  <a:srgbClr val="FF0000"/>
                </a:solidFill>
              </a:rPr>
              <a:t>نوع دوم </a:t>
            </a:r>
            <a:r>
              <a:rPr lang="fa-IR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یا عفونت چندگانه با گونه های مختلف شانس رخداد انواع شدید بیماری را تقویت می کند</a:t>
            </a:r>
          </a:p>
          <a:p>
            <a:pPr algn="justLow" rtl="1">
              <a:buFont typeface="Arial"/>
              <a:buChar char="•"/>
              <a:defRPr/>
            </a:pPr>
            <a:r>
              <a:rPr lang="fa-IR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ابتلای به هرکدام از گونه های این ویروس ایمنی که ایجاد میکند فقط علیه همان گونه ( </a:t>
            </a:r>
            <a:r>
              <a:rPr lang="fa-IR" sz="2100" b="1" dirty="0">
                <a:solidFill>
                  <a:srgbClr val="FF0000"/>
                </a:solidFill>
              </a:rPr>
              <a:t>ایمنی اختصاصی </a:t>
            </a:r>
            <a:r>
              <a:rPr lang="fa-IR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است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latin typeface="Georgia" panose="02040502050405020303" pitchFamily="18" charset="0"/>
                <a:cs typeface="B Nazanin"/>
              </a:rPr>
              <a:t>بیماری تب دانگ</a:t>
            </a:r>
            <a:endParaRPr kumimoji="0" lang="fa-I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B Nazanin"/>
            </a:endParaRPr>
          </a:p>
        </p:txBody>
      </p:sp>
    </p:spTree>
    <p:extLst>
      <p:ext uri="{BB962C8B-B14F-4D97-AF65-F5344CB8AC3E}">
        <p14:creationId xmlns:p14="http://schemas.microsoft.com/office/powerpoint/2010/main" val="375659031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1441" y="155263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بیماری تب</a:t>
            </a:r>
            <a:r>
              <a:rPr kumimoji="0" lang="fa-IR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 دانگ</a:t>
            </a:r>
            <a:endParaRPr kumimoji="0" lang="fa-I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B Nazanin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6363" y="1484784"/>
            <a:ext cx="7887209" cy="3864886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در حال حاضر هیچ درمان اختصاصی برای فرم شدید بیماری دانگ وجود ندارد و درمان به شکل علامتی(نگهدارنده) می باشد. </a:t>
            </a:r>
          </a:p>
          <a:p>
            <a:pPr algn="justLow" rtl="1">
              <a:lnSpc>
                <a:spcPct val="150000"/>
              </a:lnSpc>
            </a:pPr>
            <a:r>
              <a:rPr lang="fa-IR" sz="2400" b="1" dirty="0">
                <a:solidFill>
                  <a:srgbClr val="00B050"/>
                </a:solidFill>
                <a:cs typeface="B Nazanin" panose="00000400000000000000" pitchFamily="2" charset="-78"/>
              </a:rPr>
              <a:t>شناسائی سریع </a:t>
            </a:r>
            <a:r>
              <a:rPr lang="fa-IR" sz="2400" b="1" dirty="0">
                <a:cs typeface="B Nazanin" panose="00000400000000000000" pitchFamily="2" charset="-78"/>
              </a:rPr>
              <a:t>موارد بیماری و به خصوص جلوگیری از پیشرفت آن به فرم شدید ، و همچنین دسترسی به </a:t>
            </a:r>
            <a:r>
              <a:rPr lang="fa-IR" sz="2400" b="1" dirty="0">
                <a:solidFill>
                  <a:srgbClr val="00B050"/>
                </a:solidFill>
                <a:cs typeface="B Nazanin" panose="00000400000000000000" pitchFamily="2" charset="-78"/>
              </a:rPr>
              <a:t>درمان صحیح</a:t>
            </a:r>
            <a:r>
              <a:rPr lang="fa-IR" sz="2400" b="1" dirty="0">
                <a:cs typeface="B Nazanin" panose="00000400000000000000" pitchFamily="2" charset="-78"/>
              </a:rPr>
              <a:t>، میزان کشندگی دانگ شدید را به زیر 1 %کاهش می دهد. </a:t>
            </a:r>
          </a:p>
          <a:p>
            <a:pPr algn="justLow" rtl="1">
              <a:lnSpc>
                <a:spcPct val="150000"/>
              </a:lnSpc>
            </a:pPr>
            <a:r>
              <a:rPr lang="fa-IR" sz="2400" b="1" dirty="0">
                <a:solidFill>
                  <a:srgbClr val="00B050"/>
                </a:solidFill>
                <a:cs typeface="B Nazanin" panose="00000400000000000000" pitchFamily="2" charset="-78"/>
              </a:rPr>
              <a:t>پیشگیری و کنترل دانگ </a:t>
            </a:r>
            <a:r>
              <a:rPr lang="fa-IR" sz="2400" b="1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بستگی به </a:t>
            </a:r>
            <a:r>
              <a:rPr lang="fa-IR" sz="2400" b="1" dirty="0">
                <a:cs typeface="B Nazanin" panose="00000400000000000000" pitchFamily="2" charset="-78"/>
              </a:rPr>
              <a:t>اقدامات موثر در زمینه </a:t>
            </a:r>
            <a:r>
              <a:rPr lang="fa-IR" sz="2400" b="1" dirty="0">
                <a:solidFill>
                  <a:srgbClr val="00B050"/>
                </a:solidFill>
                <a:cs typeface="B Nazanin" panose="00000400000000000000" pitchFamily="2" charset="-78"/>
              </a:rPr>
              <a:t>کنترل ناقل </a:t>
            </a:r>
            <a:r>
              <a:rPr lang="fa-IR" sz="2400" b="1" dirty="0">
                <a:cs typeface="B Nazanin" panose="00000400000000000000" pitchFamily="2" charset="-78"/>
              </a:rPr>
              <a:t>دارد.</a:t>
            </a:r>
          </a:p>
          <a:p>
            <a:pPr algn="justLow" rtl="1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rgbClr val="00B050"/>
                </a:solidFill>
                <a:cs typeface="B Nazanin" panose="00000400000000000000" pitchFamily="2" charset="-78"/>
              </a:rPr>
              <a:t>مشارکت اجتماعی پایدار </a:t>
            </a:r>
            <a:r>
              <a:rPr lang="fa-IR" sz="2400" b="1" dirty="0">
                <a:cs typeface="B Nazanin" panose="00000400000000000000" pitchFamily="2" charset="-78"/>
              </a:rPr>
              <a:t>می تواند این تلاشهای کنترلی را بهبود ببخشد.</a:t>
            </a:r>
            <a:endParaRPr lang="en-US" sz="2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385663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360" y="1844824"/>
            <a:ext cx="8209280" cy="4114801"/>
          </a:xfrm>
        </p:spPr>
        <p:txBody>
          <a:bodyPr>
            <a:noAutofit/>
          </a:bodyPr>
          <a:lstStyle/>
          <a:p>
            <a:pPr algn="justLow" rtl="1"/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عفونت از طریق گزش پشه ماده آئدس اجیپتی و آئدس آلبوپیکتوس آلوده به ویروس رخ می دهد</a:t>
            </a:r>
            <a:r>
              <a:rPr lang="fa-IR" b="1" dirty="0"/>
              <a:t> </a:t>
            </a:r>
          </a:p>
          <a:p>
            <a:pPr algn="justLow" rtl="1"/>
            <a:r>
              <a:rPr lang="fa-IR" b="1" dirty="0">
                <a:solidFill>
                  <a:srgbClr val="1F3864"/>
                </a:solidFill>
                <a:cs typeface="B Nazanin" panose="00000400000000000000" pitchFamily="2" charset="-78"/>
              </a:rPr>
              <a:t>پشه </a:t>
            </a:r>
            <a:r>
              <a:rPr lang="fa-IR" b="1" dirty="0">
                <a:solidFill>
                  <a:srgbClr val="C00000"/>
                </a:solidFill>
                <a:cs typeface="B Nazanin" panose="00000400000000000000" pitchFamily="2" charset="-78"/>
              </a:rPr>
              <a:t>8تا 12روز بعد از خوردن </a:t>
            </a:r>
            <a:r>
              <a:rPr lang="fa-IR" b="1" dirty="0">
                <a:solidFill>
                  <a:srgbClr val="1F3864"/>
                </a:solidFill>
                <a:cs typeface="B Nazanin" panose="00000400000000000000" pitchFamily="2" charset="-78"/>
              </a:rPr>
              <a:t>خون آلوده به ویروس تاپایان زندگی اش آلوده کننده خواهد بود </a:t>
            </a:r>
          </a:p>
          <a:p>
            <a:pPr algn="justLow" rtl="1"/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انتقال ویروس از انسان به پشه، می تواند از </a:t>
            </a:r>
            <a:r>
              <a:rPr lang="fa-IR" b="1" i="0" dirty="0">
                <a:solidFill>
                  <a:srgbClr val="C0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2روزقبل از شروع علائم تا 2روز پس از </a:t>
            </a:r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قطع تب رخ دهد</a:t>
            </a:r>
            <a:r>
              <a:rPr lang="fa-IR" b="1" dirty="0"/>
              <a:t> </a:t>
            </a:r>
          </a:p>
          <a:p>
            <a:pPr algn="r" rtl="1"/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در اکثر افراد ویروس بمدت </a:t>
            </a:r>
            <a:r>
              <a:rPr lang="fa-IR" b="1" i="0" dirty="0">
                <a:solidFill>
                  <a:srgbClr val="C0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4 تا 5 روز </a:t>
            </a:r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در خون آنهاوجود دارد، اما ممکن است تا 12روز طول بکشد</a:t>
            </a:r>
            <a:r>
              <a:rPr lang="fa-IR" b="1" dirty="0"/>
              <a:t> </a:t>
            </a:r>
            <a:br>
              <a:rPr lang="fa-IR" b="1" dirty="0"/>
            </a:br>
            <a:br>
              <a:rPr lang="fa-IR" b="1" dirty="0"/>
            </a:br>
            <a:br>
              <a:rPr lang="fa-IR" b="1" dirty="0"/>
            </a:br>
            <a:endParaRPr lang="fa-IR" b="1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b="1" dirty="0">
                <a:cs typeface="B Nazanin" panose="00000400000000000000" pitchFamily="2" charset="-78"/>
              </a:rPr>
              <a:t> 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3472" y="233268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روش های انتقال بیماری تب</a:t>
            </a:r>
            <a:r>
              <a:rPr kumimoji="0" lang="fa-IR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 دانگ</a:t>
            </a:r>
            <a:endParaRPr kumimoji="0" lang="fa-I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B Nazanin"/>
            </a:endParaRPr>
          </a:p>
        </p:txBody>
      </p:sp>
    </p:spTree>
    <p:extLst>
      <p:ext uri="{BB962C8B-B14F-4D97-AF65-F5344CB8AC3E}">
        <p14:creationId xmlns:p14="http://schemas.microsoft.com/office/powerpoint/2010/main" val="184434062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1441" y="155263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دوره نهفتگی بیماری تب</a:t>
            </a:r>
            <a:r>
              <a:rPr kumimoji="0" lang="fa-IR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 دانگ</a:t>
            </a:r>
            <a:endParaRPr kumimoji="0" lang="fa-I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B Nazanin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0285" y="1598960"/>
            <a:ext cx="8113616" cy="4531361"/>
          </a:xfrm>
        </p:spPr>
        <p:txBody>
          <a:bodyPr>
            <a:noAutofit/>
          </a:bodyPr>
          <a:lstStyle/>
          <a:p>
            <a:pPr algn="r" rtl="1"/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دوره نهفتگی بیماری </a:t>
            </a:r>
            <a:r>
              <a:rPr lang="fa-IR" sz="2800" b="1" i="0" dirty="0">
                <a:solidFill>
                  <a:srgbClr val="C0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4 تا 10روز بعد از گزش انسان </a:t>
            </a:r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توسط پشه آلوده است</a:t>
            </a:r>
            <a:r>
              <a:rPr lang="fa-IR" sz="4000" b="1" dirty="0"/>
              <a:t> </a:t>
            </a:r>
          </a:p>
          <a:p>
            <a:pPr algn="r" rtl="1"/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انتقال ویروس از انسان به پشه، می تواند از 2روزقبل از شروع علائم تا 2روز پس از قطع تب رخ دهد</a:t>
            </a:r>
            <a:r>
              <a:rPr lang="fa-IR" sz="4000" b="1" dirty="0"/>
              <a:t> </a:t>
            </a:r>
          </a:p>
          <a:p>
            <a:pPr marL="0" indent="0" algn="r" rtl="1">
              <a:buNone/>
            </a:pPr>
            <a:r>
              <a:rPr lang="fa-IR" sz="2800" b="1" i="0" dirty="0">
                <a:solidFill>
                  <a:srgbClr val="FF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سایر روشهای انتقال تب دانگ</a:t>
            </a:r>
            <a:r>
              <a:rPr lang="fa-IR" sz="4000" b="1" dirty="0">
                <a:solidFill>
                  <a:srgbClr val="FF0000"/>
                </a:solidFill>
              </a:rPr>
              <a:t>:</a:t>
            </a:r>
          </a:p>
          <a:p>
            <a:pPr algn="r" rtl="1"/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احتمال انتقال از مادر به نوزاد به میزان کمی وجود داشته و بستگی به زمان عفونت مادر باردار دارد </a:t>
            </a:r>
          </a:p>
          <a:p>
            <a:pPr algn="r" rtl="1"/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احتمال بدنیا آمدن زود هنگام نوزاد،نوزاد با وزن پایین و یا دیسترس جنینی مطرح است</a:t>
            </a:r>
            <a:r>
              <a:rPr lang="fa-IR" sz="4000" b="1" dirty="0"/>
              <a:t> </a:t>
            </a:r>
            <a:br>
              <a:rPr lang="fa-IR" sz="2800" b="1" dirty="0"/>
            </a:br>
            <a:br>
              <a:rPr lang="fa-IR" sz="2800" b="1" dirty="0"/>
            </a:br>
            <a:br>
              <a:rPr lang="fa-IR" sz="2800" b="1" dirty="0"/>
            </a:br>
            <a:br>
              <a:rPr lang="fa-IR" sz="2800" b="1" dirty="0"/>
            </a:br>
            <a:br>
              <a:rPr lang="fa-IR" sz="2800" b="1" dirty="0"/>
            </a:br>
            <a:br>
              <a:rPr lang="fa-IR" sz="2800" b="1" dirty="0"/>
            </a:br>
            <a:endParaRPr lang="fa-IR" sz="2800" b="1" dirty="0">
              <a:cs typeface="B Nazanin" panose="00000400000000000000" pitchFamily="2" charset="-78"/>
            </a:endParaRP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 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281146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74356"/>
          </a:xfrm>
        </p:spPr>
        <p:txBody>
          <a:bodyPr>
            <a:normAutofit/>
          </a:bodyPr>
          <a:lstStyle/>
          <a:p>
            <a:pPr algn="justLow"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srgbClr val="00B050"/>
                </a:solidFill>
              </a:rPr>
              <a:t>تغییرات آب و هوایی </a:t>
            </a:r>
            <a:r>
              <a:rPr lang="fa-IR" sz="2400" b="1" dirty="0">
                <a:solidFill>
                  <a:srgbClr val="FF0000"/>
                </a:solidFill>
              </a:rPr>
              <a:t>مهم ترین </a:t>
            </a:r>
            <a:r>
              <a:rPr lang="fa-IR" sz="2400" b="1" dirty="0"/>
              <a:t>عامل در حرکت ویروس از مناطق نیمه گرمسیري به مناطق معتدل جهان میباشد</a:t>
            </a:r>
          </a:p>
          <a:p>
            <a:pPr algn="justLow"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srgbClr val="FF0000"/>
                </a:solidFill>
              </a:rPr>
              <a:t>انتشار هر 4 گونه ویروس دانگ </a:t>
            </a:r>
            <a:r>
              <a:rPr lang="fa-IR" sz="2400" b="1" dirty="0"/>
              <a:t>از آسیا تا آمریکا، آفریقا و مدیترانه شرقی آن را به یک تهدید سلامت جهانی تبدیل کرده است</a:t>
            </a:r>
          </a:p>
          <a:p>
            <a:pPr algn="justLow">
              <a:buFont typeface="Wingdings" panose="05000000000000000000" pitchFamily="2" charset="2"/>
              <a:buChar char="ü"/>
            </a:pPr>
            <a:r>
              <a:rPr lang="fa-IR" sz="2400" b="1" dirty="0"/>
              <a:t>این بیماري در میان بیماري هاي ویروسی منتقله توسط بندپایان </a:t>
            </a:r>
            <a:r>
              <a:rPr lang="fa-IR" sz="2400" b="1" dirty="0">
                <a:solidFill>
                  <a:srgbClr val="FF0000"/>
                </a:solidFill>
              </a:rPr>
              <a:t>سریع ترین گسترش </a:t>
            </a:r>
            <a:r>
              <a:rPr lang="fa-IR" sz="2400" b="1" dirty="0"/>
              <a:t>را داشته و موجب شده است که بیماري دانگ تبدیل به </a:t>
            </a:r>
            <a:r>
              <a:rPr lang="fa-IR" sz="2400" b="1" dirty="0">
                <a:solidFill>
                  <a:srgbClr val="FF0000"/>
                </a:solidFill>
              </a:rPr>
              <a:t>مهم ترین</a:t>
            </a:r>
            <a:r>
              <a:rPr lang="fa-IR" sz="2400" b="1" dirty="0"/>
              <a:t> بیماري ویروسی منتقله از طریق بند پایان در طی </a:t>
            </a:r>
            <a:r>
              <a:rPr lang="fa-IR" sz="2400" b="1" dirty="0">
                <a:solidFill>
                  <a:srgbClr val="00B050"/>
                </a:solidFill>
              </a:rPr>
              <a:t>30 سال گذشته </a:t>
            </a:r>
            <a:r>
              <a:rPr lang="fa-IR" sz="2400" b="1" dirty="0"/>
              <a:t>در جهان تبدیل شود.</a:t>
            </a:r>
          </a:p>
          <a:p>
            <a:pPr algn="justLow">
              <a:buFont typeface="Wingdings" panose="05000000000000000000" pitchFamily="2" charset="2"/>
              <a:buChar char="ü"/>
            </a:pPr>
            <a:r>
              <a:rPr lang="fa-IR" sz="2400" b="1" dirty="0"/>
              <a:t>موارد این بیماري ظرف</a:t>
            </a:r>
            <a:r>
              <a:rPr lang="fa-IR" sz="2400" b="1" dirty="0">
                <a:solidFill>
                  <a:srgbClr val="00B050"/>
                </a:solidFill>
              </a:rPr>
              <a:t> 50 سال </a:t>
            </a:r>
            <a:r>
              <a:rPr lang="fa-IR" sz="2400" b="1" dirty="0"/>
              <a:t>گذشته </a:t>
            </a:r>
            <a:r>
              <a:rPr lang="fa-IR" sz="2400" b="1" dirty="0">
                <a:solidFill>
                  <a:srgbClr val="FF0000"/>
                </a:solidFill>
              </a:rPr>
              <a:t>30 برابر </a:t>
            </a:r>
            <a:r>
              <a:rPr lang="fa-IR" sz="2400" b="1" dirty="0"/>
              <a:t>شده است</a:t>
            </a:r>
          </a:p>
          <a:p>
            <a:pPr algn="justLow">
              <a:buFont typeface="Wingdings" panose="05000000000000000000" pitchFamily="2" charset="2"/>
              <a:buChar char="ü"/>
            </a:pPr>
            <a:r>
              <a:rPr lang="fa-IR" sz="2400" b="1" dirty="0"/>
              <a:t> </a:t>
            </a:r>
            <a:r>
              <a:rPr lang="fa-IR" sz="2400" b="1" dirty="0">
                <a:solidFill>
                  <a:srgbClr val="00B050"/>
                </a:solidFill>
              </a:rPr>
              <a:t>هر سال</a:t>
            </a:r>
            <a:r>
              <a:rPr lang="fa-IR" sz="2400" b="1" dirty="0"/>
              <a:t>، </a:t>
            </a:r>
            <a:r>
              <a:rPr lang="fa-IR" sz="2400" b="1" dirty="0">
                <a:solidFill>
                  <a:srgbClr val="FF0000"/>
                </a:solidFill>
              </a:rPr>
              <a:t>50 تا 100 میلیون </a:t>
            </a:r>
            <a:r>
              <a:rPr lang="fa-IR" sz="2400" b="1" dirty="0"/>
              <a:t>عفونت تب دانگ در جهان رخ میدهد.</a:t>
            </a:r>
          </a:p>
          <a:p>
            <a:pPr algn="justLow">
              <a:buFont typeface="Wingdings" panose="05000000000000000000" pitchFamily="2" charset="2"/>
              <a:buChar char="ü"/>
            </a:pPr>
            <a:r>
              <a:rPr lang="fa-IR" sz="2400" b="1" dirty="0"/>
              <a:t>قبل از سال هاي </a:t>
            </a:r>
            <a:r>
              <a:rPr lang="fa-IR" sz="2400" b="1" dirty="0">
                <a:solidFill>
                  <a:srgbClr val="00B050"/>
                </a:solidFill>
              </a:rPr>
              <a:t>1970</a:t>
            </a:r>
            <a:r>
              <a:rPr lang="fa-IR" sz="2400" b="1" dirty="0"/>
              <a:t> تنها در </a:t>
            </a:r>
            <a:r>
              <a:rPr lang="fa-IR" sz="2400" b="1" dirty="0">
                <a:solidFill>
                  <a:srgbClr val="FF0000"/>
                </a:solidFill>
              </a:rPr>
              <a:t>9 کشور </a:t>
            </a:r>
            <a:r>
              <a:rPr lang="fa-IR" sz="2400" b="1" dirty="0"/>
              <a:t>این بیماري را گزارش کرده بودند اکنون این بیماري در بیش از </a:t>
            </a:r>
            <a:r>
              <a:rPr lang="fa-IR" sz="2400" b="1" dirty="0">
                <a:solidFill>
                  <a:srgbClr val="FF0000"/>
                </a:solidFill>
              </a:rPr>
              <a:t>128 کشور </a:t>
            </a:r>
            <a:r>
              <a:rPr lang="fa-IR" sz="2400" b="1" dirty="0"/>
              <a:t>جهان </a:t>
            </a:r>
            <a:r>
              <a:rPr lang="fa-IR" sz="2400" b="1" dirty="0">
                <a:solidFill>
                  <a:srgbClr val="C00000"/>
                </a:solidFill>
              </a:rPr>
              <a:t>بومی </a:t>
            </a:r>
            <a:r>
              <a:rPr lang="fa-IR" sz="2400" b="1" dirty="0"/>
              <a:t>شده است</a:t>
            </a:r>
          </a:p>
          <a:p>
            <a:pPr marL="404813" indent="-404813" algn="justLow">
              <a:lnSpc>
                <a:spcPct val="10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2232" y="-15570"/>
            <a:ext cx="8139536" cy="128433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اهمیت بیماری دانگ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255388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77394" y="1916832"/>
            <a:ext cx="7533227" cy="2467277"/>
          </a:xfrm>
        </p:spPr>
        <p:txBody>
          <a:bodyPr>
            <a:noAutofit/>
          </a:bodyPr>
          <a:lstStyle/>
          <a:p>
            <a:pPr algn="r" rtl="1"/>
            <a:r>
              <a:rPr lang="fa-IR" sz="2800" b="0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سابقه سفر (یا زندگی) دو هفته قبل از بروز علائم و تب به منطقه ای که بیماری تب دانگ در آنجا آندمیک بوده یا طغیان بیماری در آن منطقه رخ داده است</a:t>
            </a:r>
            <a:r>
              <a:rPr lang="fa-IR" sz="4000" dirty="0"/>
              <a:t> </a:t>
            </a:r>
          </a:p>
          <a:p>
            <a:pPr algn="r" rtl="1"/>
            <a:r>
              <a:rPr lang="fa-IR" sz="2800" b="0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سابقه تماس با مورد مشکوک یا محتمل تب دانگ (ارتباط زمانی و مکانی)</a:t>
            </a:r>
            <a:r>
              <a:rPr lang="fa-IR" sz="4000" dirty="0"/>
              <a:t> </a:t>
            </a:r>
            <a:br>
              <a:rPr lang="fa-IR" sz="2800" dirty="0"/>
            </a:br>
            <a:br>
              <a:rPr lang="fa-IR" sz="2800" dirty="0"/>
            </a:br>
            <a:br>
              <a:rPr lang="fa-IR" sz="2800" dirty="0"/>
            </a:br>
            <a:br>
              <a:rPr lang="fa-IR" sz="2800" dirty="0"/>
            </a:br>
            <a:br>
              <a:rPr lang="fa-IR" sz="2800" dirty="0"/>
            </a:br>
            <a:br>
              <a:rPr lang="fa-IR" sz="2800" dirty="0"/>
            </a:br>
            <a:br>
              <a:rPr lang="fa-IR" sz="2800" dirty="0"/>
            </a:br>
            <a:br>
              <a:rPr lang="fa-IR" sz="2800" dirty="0"/>
            </a:br>
            <a:endParaRPr lang="fa-IR" sz="2800" dirty="0">
              <a:cs typeface="B Nazanin" panose="00000400000000000000" pitchFamily="2" charset="-78"/>
            </a:endParaRPr>
          </a:p>
          <a:p>
            <a:pPr algn="r" rtl="1"/>
            <a:r>
              <a:rPr lang="fa-IR" sz="2800" dirty="0">
                <a:cs typeface="B Nazanin" panose="00000400000000000000" pitchFamily="2" charset="-78"/>
              </a:rPr>
              <a:t> 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1441" y="155263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مواجهه با عامل بیماری تب</a:t>
            </a:r>
            <a:r>
              <a:rPr kumimoji="0" lang="fa-IR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 دانگ</a:t>
            </a:r>
            <a:endParaRPr kumimoji="0" lang="fa-I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B Nazanin"/>
            </a:endParaRPr>
          </a:p>
        </p:txBody>
      </p:sp>
    </p:spTree>
    <p:extLst>
      <p:ext uri="{BB962C8B-B14F-4D97-AF65-F5344CB8AC3E}">
        <p14:creationId xmlns:p14="http://schemas.microsoft.com/office/powerpoint/2010/main" val="220599491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1441" y="155263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علایم بالینی بیماری تب دانگ</a:t>
            </a: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55" y="1700808"/>
            <a:ext cx="5838825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99565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1441" y="155263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اشکال بیماری تب دانگ</a:t>
            </a:r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627784" y="1881487"/>
            <a:ext cx="5735692" cy="4033755"/>
            <a:chOff x="1377950" y="2389188"/>
            <a:chExt cx="7352403" cy="3733800"/>
          </a:xfrm>
        </p:grpSpPr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2216150" y="2389188"/>
              <a:ext cx="1828800" cy="914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a-IR" sz="2400" b="1" dirty="0">
                  <a:cs typeface="B Titr" panose="00000700000000000000" pitchFamily="2" charset="-78"/>
                </a:rPr>
                <a:t>عفونت دانگ</a:t>
              </a:r>
              <a:endParaRPr lang="th-TH" sz="2400" b="1" dirty="0"/>
            </a:p>
          </p:txBody>
        </p:sp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3968750" y="2922588"/>
              <a:ext cx="1828800" cy="91440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a-IR" sz="2000" b="1" dirty="0">
                  <a:cs typeface="B Titr" panose="00000700000000000000" pitchFamily="2" charset="-78"/>
                </a:rPr>
                <a:t>با علائم کلینیکی</a:t>
              </a:r>
              <a:endParaRPr lang="th-TH" sz="2000" b="1" dirty="0"/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5613448" y="3618715"/>
              <a:ext cx="1828800" cy="83820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/>
                <a:t>DHF/DSS</a:t>
              </a:r>
              <a:endParaRPr lang="th-TH" sz="2400" b="1" dirty="0"/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7130153" y="4333595"/>
              <a:ext cx="1600200" cy="914400"/>
            </a:xfrm>
            <a:prstGeom prst="ellipse">
              <a:avLst/>
            </a:prstGeom>
            <a:solidFill>
              <a:srgbClr val="FF000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a-IR" sz="2400" b="1" dirty="0">
                  <a:cs typeface="B Titr" panose="00000700000000000000" pitchFamily="2" charset="-78"/>
                </a:rPr>
                <a:t>مرگ</a:t>
              </a:r>
              <a:endParaRPr lang="th-TH" sz="2400" b="1" dirty="0"/>
            </a:p>
          </p:txBody>
        </p:sp>
        <p:sp>
          <p:nvSpPr>
            <p:cNvPr id="12" name="Oval 7"/>
            <p:cNvSpPr>
              <a:spLocks noChangeArrowheads="1"/>
            </p:cNvSpPr>
            <p:nvPr/>
          </p:nvSpPr>
          <p:spPr bwMode="auto">
            <a:xfrm>
              <a:off x="1377950" y="4141788"/>
              <a:ext cx="1981200" cy="990600"/>
            </a:xfrm>
            <a:prstGeom prst="ellipse">
              <a:avLst/>
            </a:prstGeom>
            <a:solidFill>
              <a:srgbClr val="FFFF0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a-IR" sz="2000" b="1" dirty="0">
                  <a:cs typeface="B Titr" panose="00000700000000000000" pitchFamily="2" charset="-78"/>
                </a:rPr>
                <a:t>بدون علائم</a:t>
              </a:r>
              <a:endParaRPr lang="th-TH" sz="2000" b="1" dirty="0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3435350" y="4598988"/>
              <a:ext cx="1828800" cy="838200"/>
            </a:xfrm>
            <a:prstGeom prst="ellipse">
              <a:avLst/>
            </a:prstGeom>
            <a:solidFill>
              <a:srgbClr val="00CC66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r>
                <a:rPr lang="fa-IR" sz="2200" b="1" dirty="0">
                  <a:cs typeface="B Titr" panose="00000700000000000000" pitchFamily="2" charset="-78"/>
                </a:rPr>
                <a:t>تب دانگ کلاسیک</a:t>
              </a:r>
            </a:p>
            <a:p>
              <a:pPr algn="ctr">
                <a:lnSpc>
                  <a:spcPct val="70000"/>
                </a:lnSpc>
              </a:pPr>
              <a:endParaRPr lang="en-US" sz="800" b="1" dirty="0">
                <a:cs typeface="B Titr" panose="00000700000000000000" pitchFamily="2" charset="-78"/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200" b="1" dirty="0">
                  <a:cs typeface="B Titr" panose="00000700000000000000" pitchFamily="2" charset="-78"/>
                </a:rPr>
                <a:t>(Non-DHF)</a:t>
              </a:r>
              <a:endParaRPr lang="th-TH" sz="2200" b="1" dirty="0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5448810" y="5208588"/>
              <a:ext cx="1828800" cy="914400"/>
            </a:xfrm>
            <a:prstGeom prst="ellipse">
              <a:avLst/>
            </a:prstGeom>
            <a:solidFill>
              <a:srgbClr val="00800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a-IR" sz="2400" b="1" dirty="0">
                  <a:cs typeface="B Titr" panose="00000700000000000000" pitchFamily="2" charset="-78"/>
                </a:rPr>
                <a:t>بهبودی</a:t>
              </a:r>
              <a:endParaRPr lang="th-TH" sz="2400" b="1" dirty="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3892550" y="3074988"/>
              <a:ext cx="228600" cy="761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5645150" y="3608388"/>
              <a:ext cx="228600" cy="76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7202488" y="4251325"/>
              <a:ext cx="228600" cy="1190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>
              <a:off x="2509838" y="3303588"/>
              <a:ext cx="501650" cy="838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H="1">
              <a:off x="4414838" y="3836988"/>
              <a:ext cx="414338" cy="752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6643701" y="4429132"/>
              <a:ext cx="71437" cy="7858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043284" y="2560697"/>
              <a:ext cx="601866" cy="45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20%</a:t>
              </a:r>
              <a:endParaRPr lang="th-TH" sz="2000" b="1" dirty="0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6428389" y="3200209"/>
              <a:ext cx="50206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6%</a:t>
              </a:r>
              <a:endParaRPr lang="th-TH" sz="2000" b="1" dirty="0"/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7816850" y="3896785"/>
              <a:ext cx="70083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0.8%</a:t>
              </a:r>
              <a:endParaRPr lang="th-TH" sz="2000" b="1" dirty="0"/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1888397" y="3798105"/>
              <a:ext cx="601866" cy="45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80%</a:t>
              </a:r>
              <a:endParaRPr lang="th-TH" sz="2000" b="1" dirty="0"/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4074201" y="4198878"/>
              <a:ext cx="63190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94%</a:t>
              </a:r>
              <a:endParaRPr lang="th-TH" sz="2000" b="1" dirty="0"/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5947872" y="4894065"/>
              <a:ext cx="83067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99.2%</a:t>
              </a:r>
              <a:endParaRPr lang="th-TH" sz="2000" b="1" dirty="0"/>
            </a:p>
          </p:txBody>
        </p:sp>
      </p:grpSp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095"/>
          <a:stretch/>
        </p:blipFill>
        <p:spPr>
          <a:xfrm>
            <a:off x="471441" y="1937238"/>
            <a:ext cx="1965267" cy="20448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41" y="4269412"/>
            <a:ext cx="1965267" cy="190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5727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3472" y="438843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بیماری تب دانگ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2587" y="1670750"/>
            <a:ext cx="8229600" cy="4389120"/>
          </a:xfrm>
        </p:spPr>
        <p:txBody>
          <a:bodyPr>
            <a:normAutofit/>
          </a:bodyPr>
          <a:lstStyle/>
          <a:p>
            <a:pPr algn="justLow" rtl="1">
              <a:buFontTx/>
              <a:buChar char="-"/>
            </a:pPr>
            <a:endParaRPr lang="fa-IR" sz="2700" b="1" dirty="0">
              <a:cs typeface="B Nazanin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2700" b="1" dirty="0">
                <a:cs typeface="B Nazanin" panose="00000400000000000000" pitchFamily="2" charset="-78"/>
              </a:rPr>
              <a:t>در دو سه سال نخست بروز بیماری در یک منطقه ،آلودگی تنها با یک گونه ویروس است به همین دلیل: </a:t>
            </a:r>
          </a:p>
          <a:p>
            <a:pPr marL="0" indent="0" algn="justLow" rtl="1">
              <a:buNone/>
            </a:pPr>
            <a:endParaRPr lang="fa-IR" sz="2700" b="1" dirty="0">
              <a:cs typeface="B Nazanin" panose="00000400000000000000" pitchFamily="2" charset="-78"/>
            </a:endParaRPr>
          </a:p>
          <a:p>
            <a:pPr algn="justLow" rtl="1">
              <a:buFont typeface="Wingdings" panose="05000000000000000000" pitchFamily="2" charset="2"/>
              <a:buChar char="Ø"/>
            </a:pPr>
            <a:r>
              <a:rPr lang="fa-IR" sz="2700" dirty="0">
                <a:cs typeface="B Nazanin" panose="00000400000000000000" pitchFamily="2" charset="-78"/>
              </a:rPr>
              <a:t>بیماران دارای علایم خفیف هستند(شبه آنفلوانزا)</a:t>
            </a:r>
          </a:p>
          <a:p>
            <a:pPr algn="justLow" rtl="1">
              <a:buFont typeface="Wingdings" panose="05000000000000000000" pitchFamily="2" charset="2"/>
              <a:buChar char="Ø"/>
            </a:pPr>
            <a:r>
              <a:rPr lang="fa-IR" sz="2700" dirty="0">
                <a:cs typeface="B Nazanin" panose="00000400000000000000" pitchFamily="2" charset="-78"/>
              </a:rPr>
              <a:t>بسیاری از بیماران به مراکز بهداشتی مراجعه نمی کنند</a:t>
            </a:r>
          </a:p>
          <a:p>
            <a:pPr marL="0" indent="0" algn="justLow" rtl="1">
              <a:buNone/>
            </a:pPr>
            <a:r>
              <a:rPr lang="fa-IR" sz="3225" b="1" u="sng" dirty="0">
                <a:solidFill>
                  <a:srgbClr val="C00000"/>
                </a:solidFill>
                <a:cs typeface="B Nazanin" panose="00000400000000000000" pitchFamily="2" charset="-78"/>
              </a:rPr>
              <a:t>هشیار بودن نظام مراقبت بیماری در بخش درمان و بهداشت</a:t>
            </a:r>
            <a:endParaRPr lang="en-US" sz="3225" b="1" u="sng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636024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1441" y="155263"/>
            <a:ext cx="8157055" cy="121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B Nazanin" panose="00000400000000000000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B Nazanin"/>
              </a:rPr>
              <a:t>عوارض عدم هوشیاری نظام مراقبت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71441" y="1628800"/>
            <a:ext cx="8157055" cy="45497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B Nazanin" pitchFamily="2" charset="-78"/>
              </a:defRPr>
            </a:lvl1pPr>
            <a:lvl2pPr marL="640080" indent="-246888" algn="just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B Nazanin" pitchFamily="2" charset="-78"/>
              </a:defRPr>
            </a:lvl2pPr>
            <a:lvl3pPr marL="914400" indent="-246888" algn="just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B Nazanin" pitchFamily="2" charset="-78"/>
              </a:defRPr>
            </a:lvl3pPr>
            <a:lvl4pPr marL="1188720" indent="-210312" algn="just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B Nazanin" pitchFamily="2" charset="-78"/>
              </a:defRPr>
            </a:lvl4pPr>
            <a:lvl5pPr marL="1463040" indent="-210312" algn="just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B Nazanin" pitchFamily="2" charset="-78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>
              <a:buFont typeface="Wingdings 2"/>
              <a:buNone/>
            </a:pPr>
            <a:r>
              <a:rPr lang="ar-SA" dirty="0"/>
              <a:t>این مسأله دو خطر می تواند بدنبال داشته باشد</a:t>
            </a:r>
            <a:endParaRPr lang="fa-IR" b="1" dirty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 algn="justLow">
              <a:buFont typeface="Wingdings" panose="05000000000000000000" pitchFamily="2" charset="2"/>
              <a:buChar char="q"/>
            </a:pPr>
            <a:r>
              <a:rPr lang="ar-SA" b="1" dirty="0">
                <a:solidFill>
                  <a:schemeClr val="accent4">
                    <a:lumMod val="50000"/>
                  </a:schemeClr>
                </a:solidFill>
              </a:rPr>
              <a:t>بیمار آلوده در جامعه فعالیت دارد و میتواند در معرض گزش مجدد پشه ها قرار گیرد و سبب انتقال بیماری به دیگران شود</a:t>
            </a:r>
            <a:endParaRPr lang="fa-IR" b="1" dirty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 algn="justLow">
              <a:buFont typeface="Wingdings" panose="05000000000000000000" pitchFamily="2" charset="2"/>
              <a:buChar char="q"/>
            </a:pPr>
            <a:r>
              <a:rPr lang="ar-SA" b="1" dirty="0">
                <a:solidFill>
                  <a:schemeClr val="accent4">
                    <a:lumMod val="50000"/>
                  </a:schemeClr>
                </a:solidFill>
              </a:rPr>
              <a:t>در زمان ورود یک </a:t>
            </a:r>
            <a:r>
              <a:rPr lang="fa-IR" b="1" dirty="0">
                <a:solidFill>
                  <a:schemeClr val="accent4">
                    <a:lumMod val="50000"/>
                  </a:schemeClr>
                </a:solidFill>
              </a:rPr>
              <a:t>گونه</a:t>
            </a:r>
            <a:r>
              <a:rPr lang="ar-SA" b="1" dirty="0">
                <a:solidFill>
                  <a:schemeClr val="accent4">
                    <a:lumMod val="50000"/>
                  </a:schemeClr>
                </a:solidFill>
              </a:rPr>
              <a:t> جدید به منطقه در صورت آلودگی با </a:t>
            </a:r>
            <a:r>
              <a:rPr lang="fa-IR" b="1" dirty="0">
                <a:solidFill>
                  <a:schemeClr val="accent4">
                    <a:lumMod val="50000"/>
                  </a:schemeClr>
                </a:solidFill>
              </a:rPr>
              <a:t>گونه</a:t>
            </a:r>
            <a:r>
              <a:rPr lang="ar-SA" b="1" dirty="0">
                <a:solidFill>
                  <a:schemeClr val="accent4">
                    <a:lumMod val="50000"/>
                  </a:schemeClr>
                </a:solidFill>
              </a:rPr>
              <a:t> جدید، بیمار به فرم شدید دانگ مبتلا می گردد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algn="justLow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0041" y="4077072"/>
            <a:ext cx="2618162" cy="1951788"/>
          </a:xfrm>
          <a:prstGeom prst="round2DiagRect">
            <a:avLst>
              <a:gd name="adj1" fmla="val 10730"/>
              <a:gd name="adj2" fmla="val 0"/>
            </a:avLst>
          </a:prstGeom>
          <a:effectLst>
            <a:glow rad="101600">
              <a:schemeClr val="bg1">
                <a:alpha val="6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28" y="4077072"/>
            <a:ext cx="2628760" cy="1951788"/>
          </a:xfrm>
          <a:prstGeom prst="round2DiagRect">
            <a:avLst>
              <a:gd name="adj1" fmla="val 10730"/>
              <a:gd name="adj2" fmla="val 0"/>
            </a:avLst>
          </a:prstGeom>
          <a:effectLst>
            <a:glow rad="63500">
              <a:schemeClr val="bg1"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Round Diagonal Corner Rectangle 9"/>
          <p:cNvSpPr/>
          <p:nvPr/>
        </p:nvSpPr>
        <p:spPr>
          <a:xfrm rot="10800000" flipV="1">
            <a:off x="6246022" y="4075529"/>
            <a:ext cx="2382474" cy="2103009"/>
          </a:xfrm>
          <a:prstGeom prst="round2DiagRect">
            <a:avLst>
              <a:gd name="adj1" fmla="val 11225"/>
              <a:gd name="adj2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glow rad="63500">
              <a:schemeClr val="bg1">
                <a:alpha val="40000"/>
              </a:schemeClr>
            </a:glow>
            <a:innerShdw blurRad="63500" dist="50800" dir="135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5946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74265274"/>
              </p:ext>
            </p:extLst>
          </p:nvPr>
        </p:nvGraphicFramePr>
        <p:xfrm>
          <a:off x="1259632" y="1340768"/>
          <a:ext cx="6777372" cy="4069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3493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078" y="1772816"/>
            <a:ext cx="6667843" cy="4000706"/>
          </a:xfrm>
          <a:prstGeom prst="rect">
            <a:avLst/>
          </a:prstGeom>
        </p:spPr>
      </p:pic>
      <p:sp>
        <p:nvSpPr>
          <p:cNvPr id="8" name="Title 2"/>
          <p:cNvSpPr txBox="1">
            <a:spLocks noEditPoints="1"/>
          </p:cNvSpPr>
          <p:nvPr/>
        </p:nvSpPr>
        <p:spPr>
          <a:xfrm>
            <a:off x="432213" y="332656"/>
            <a:ext cx="8118861" cy="132556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پیش بینی مهیا بودن شرایط جهت حضور پشه آئدس اجیپتی و آلبوپیکتوس با توجه به اطلاعات زیست اقلیمی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822561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solidFill>
                  <a:prstClr val="black"/>
                </a:solidFill>
              </a:rPr>
              <a:t>بررسی سرواپیدمیولوژیکی </a:t>
            </a:r>
            <a:r>
              <a:rPr lang="fa-IR" sz="2800" u="sng" dirty="0">
                <a:solidFill>
                  <a:prstClr val="black"/>
                </a:solidFill>
              </a:rPr>
              <a:t>در سه سال اخیر جهت </a:t>
            </a:r>
            <a:r>
              <a:rPr lang="fa-IR" sz="2800" u="sng" dirty="0">
                <a:solidFill>
                  <a:srgbClr val="FF0000"/>
                </a:solidFill>
              </a:rPr>
              <a:t>اطمینان</a:t>
            </a:r>
            <a:r>
              <a:rPr lang="fa-IR" sz="2800" u="sng" dirty="0">
                <a:solidFill>
                  <a:prstClr val="black"/>
                </a:solidFill>
              </a:rPr>
              <a:t> از </a:t>
            </a:r>
            <a:r>
              <a:rPr lang="fa-IR" sz="2800" u="sng" dirty="0">
                <a:solidFill>
                  <a:srgbClr val="FF0000"/>
                </a:solidFill>
              </a:rPr>
              <a:t>عدم وجود انتقال محلی</a:t>
            </a:r>
            <a:r>
              <a:rPr lang="fa-IR" sz="2800" dirty="0">
                <a:solidFill>
                  <a:srgbClr val="FF0000"/>
                </a:solidFill>
              </a:rPr>
              <a:t> </a:t>
            </a:r>
            <a:r>
              <a:rPr lang="fa-IR" sz="2000" dirty="0">
                <a:solidFill>
                  <a:prstClr val="black"/>
                </a:solidFill>
              </a:rPr>
              <a:t>در استان های مرزی: </a:t>
            </a:r>
            <a:r>
              <a:rPr lang="fa-IR" dirty="0">
                <a:solidFill>
                  <a:prstClr val="black"/>
                </a:solidFill>
              </a:rPr>
              <a:t>آذر غربی،</a:t>
            </a:r>
            <a:r>
              <a:rPr lang="fa-IR" dirty="0">
                <a:solidFill>
                  <a:srgbClr val="FF0000"/>
                </a:solidFill>
              </a:rPr>
              <a:t> </a:t>
            </a:r>
            <a:r>
              <a:rPr lang="fa-IR" dirty="0">
                <a:solidFill>
                  <a:srgbClr val="000000"/>
                </a:solidFill>
              </a:rPr>
              <a:t>آذر شرقی، </a:t>
            </a:r>
            <a:r>
              <a:rPr lang="fa-IR" dirty="0">
                <a:solidFill>
                  <a:prstClr val="black"/>
                </a:solidFill>
              </a:rPr>
              <a:t>گیلان، بوشهر، </a:t>
            </a:r>
            <a:r>
              <a:rPr lang="fa-IR" sz="2000" dirty="0">
                <a:solidFill>
                  <a:srgbClr val="000000"/>
                </a:solidFill>
              </a:rPr>
              <a:t>سیستان و بلوچستان، خوزستان، هرمزگان</a:t>
            </a:r>
          </a:p>
          <a:p>
            <a:r>
              <a:rPr lang="ar-SA" dirty="0"/>
              <a:t>بر اساس گزارشات نظام مراقبت سندرمیک جاری در کشور از ابتدای سال 1403 تا تاریخ </a:t>
            </a:r>
            <a:r>
              <a:rPr lang="fa-IR" dirty="0"/>
              <a:t>31</a:t>
            </a:r>
            <a:r>
              <a:rPr lang="ar-SA" dirty="0"/>
              <a:t> تیر ماه بالغ بر </a:t>
            </a:r>
            <a:r>
              <a:rPr lang="ar-SA" b="1" dirty="0"/>
              <a:t>15</a:t>
            </a:r>
            <a:r>
              <a:rPr lang="fa-IR" b="1" dirty="0"/>
              <a:t>1</a:t>
            </a:r>
            <a:r>
              <a:rPr lang="ar-SA" b="1" dirty="0"/>
              <a:t>مورد مثبت تب دنگی</a:t>
            </a:r>
            <a:r>
              <a:rPr lang="ar-SA" dirty="0"/>
              <a:t> تشخیص داده شده است</a:t>
            </a:r>
            <a:endParaRPr lang="fa-IR" dirty="0"/>
          </a:p>
          <a:p>
            <a:r>
              <a:rPr lang="ar-SA" dirty="0"/>
              <a:t>از بین 15</a:t>
            </a:r>
            <a:r>
              <a:rPr lang="fa-IR" dirty="0"/>
              <a:t>1</a:t>
            </a:r>
            <a:r>
              <a:rPr lang="ar-SA" dirty="0"/>
              <a:t> بیمار تب دنگی،</a:t>
            </a:r>
            <a:r>
              <a:rPr lang="ar-SA" b="1" dirty="0"/>
              <a:t>12 بیمار بدون سابقه سفر به خارج از کشور</a:t>
            </a:r>
            <a:r>
              <a:rPr lang="ar-SA" dirty="0"/>
              <a:t> هستند که </a:t>
            </a:r>
            <a:r>
              <a:rPr lang="ar-SA" b="1" u="sng" dirty="0"/>
              <a:t>11 مورد</a:t>
            </a:r>
            <a:r>
              <a:rPr lang="ar-SA" u="sng" dirty="0"/>
              <a:t> در شهرستان بندرلنگه استان هرمزگان</a:t>
            </a:r>
            <a:r>
              <a:rPr lang="ar-SA" dirty="0"/>
              <a:t>  و </a:t>
            </a:r>
            <a:r>
              <a:rPr lang="ar-SA" b="1" u="sng" dirty="0"/>
              <a:t>یک مورد</a:t>
            </a:r>
            <a:r>
              <a:rPr lang="ar-SA" u="sng" dirty="0"/>
              <a:t> در شهرستان چابهار استان سیستان و بلوچستان</a:t>
            </a:r>
            <a:r>
              <a:rPr lang="ar-SA" dirty="0"/>
              <a:t> تشخیص داده شده اند و انتقال محلی محسوب می شوند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3923" y="260648"/>
            <a:ext cx="8262877" cy="132556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B Nazanin"/>
              </a:rPr>
              <a:t>آیا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B Nazanin"/>
              </a:rPr>
              <a:t> 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B Nazanin"/>
              </a:rPr>
              <a:t>در کشور 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B Nazanin"/>
              </a:rPr>
              <a:t>انتقال محلی بیماری تب دانگ  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B Nazanin"/>
              </a:rPr>
              <a:t>وجود دارد 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B Nazanin"/>
            </a:endParaRPr>
          </a:p>
        </p:txBody>
      </p:sp>
    </p:spTree>
    <p:extLst>
      <p:ext uri="{BB962C8B-B14F-4D97-AF65-F5344CB8AC3E}">
        <p14:creationId xmlns:p14="http://schemas.microsoft.com/office/powerpoint/2010/main" val="237880889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D57F1E4F-1CFF-5643-939E-217C01CDF565}" type="slidenum">
              <a:rPr lang="en-US" sz="750">
                <a:solidFill>
                  <a:prstClr val="black"/>
                </a:solidFill>
                <a:latin typeface="Corbel" panose="020B0503020204020204"/>
              </a:rPr>
              <a:pPr defTabSz="342900">
                <a:defRPr/>
              </a:pPr>
              <a:t>38</a:t>
            </a:fld>
            <a:endParaRPr lang="en-US" sz="750" dirty="0">
              <a:solidFill>
                <a:prstClr val="black"/>
              </a:solidFill>
              <a:latin typeface="Corbel" panose="020B0503020204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3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176464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fa-IR" sz="2400" dirty="0"/>
              <a:t>هزینه بیماری دانگ </a:t>
            </a:r>
            <a:r>
              <a:rPr lang="fa-IR" sz="2400" b="1" dirty="0"/>
              <a:t>در قاره آمریکا</a:t>
            </a:r>
            <a:r>
              <a:rPr lang="en-US" sz="2400" b="1" dirty="0"/>
              <a:t> </a:t>
            </a:r>
            <a:r>
              <a:rPr lang="fa-IR" sz="2400" b="1" dirty="0"/>
              <a:t>سال 2010: </a:t>
            </a:r>
          </a:p>
          <a:p>
            <a:pPr algn="justLow"/>
            <a:r>
              <a:rPr lang="fa-IR" sz="2400" dirty="0"/>
              <a:t>به طور متوسط ​​میلیارد دلار 2.1(1 تا 4 میلیارد دلار)</a:t>
            </a:r>
          </a:p>
          <a:p>
            <a:pPr algn="justLow"/>
            <a:endParaRPr lang="fa-IR" sz="1400" dirty="0"/>
          </a:p>
          <a:p>
            <a:pPr marL="0" indent="0" algn="justLow">
              <a:buNone/>
            </a:pPr>
            <a:r>
              <a:rPr lang="ar-SA" altLang="en-US" sz="2400" b="1" dirty="0"/>
              <a:t>هزینه اقتصادی ملی اپیدمی </a:t>
            </a:r>
            <a:r>
              <a:rPr lang="fa-IR" sz="2400" b="1" dirty="0"/>
              <a:t>دانگ</a:t>
            </a:r>
            <a:r>
              <a:rPr lang="ar-SA" altLang="en-US" sz="2400" b="1" dirty="0"/>
              <a:t> در پاناما</a:t>
            </a:r>
            <a:r>
              <a:rPr lang="en-US" altLang="en-US" sz="2400" b="1" dirty="0"/>
              <a:t> </a:t>
            </a:r>
            <a:r>
              <a:rPr lang="ar-SA" altLang="en-US" sz="2400" b="1" dirty="0"/>
              <a:t>در سال</a:t>
            </a:r>
            <a:r>
              <a:rPr lang="fa-IR" altLang="en-US" sz="2400" b="1" dirty="0"/>
              <a:t>2005: </a:t>
            </a:r>
          </a:p>
          <a:p>
            <a:pPr algn="justLow"/>
            <a:r>
              <a:rPr lang="fa-IR" altLang="en-US" sz="2400" dirty="0"/>
              <a:t>بیمار گزارش شده به طور رسمی: 5,489  اما بیمار تخمین زده شده</a:t>
            </a:r>
            <a:r>
              <a:rPr lang="fa-IR" altLang="en-US" sz="2400" b="1" dirty="0"/>
              <a:t>32</a:t>
            </a:r>
            <a:r>
              <a:rPr lang="fa-IR" altLang="en-US" sz="1200" b="1" dirty="0"/>
              <a:t>/</a:t>
            </a:r>
            <a:r>
              <a:rPr lang="fa-IR" altLang="en-US" sz="2400" b="1" dirty="0"/>
              <a:t>900 بیمار </a:t>
            </a:r>
            <a:endParaRPr lang="fa-IR" altLang="en-US" sz="2400" dirty="0"/>
          </a:p>
          <a:p>
            <a:pPr algn="justLow"/>
            <a:r>
              <a:rPr lang="ar-SA" altLang="en-US" sz="2400" dirty="0"/>
              <a:t>هزینه کل 11.8 میلیون دلار</a:t>
            </a:r>
            <a:r>
              <a:rPr lang="fa-IR" altLang="en-US" sz="2400" dirty="0"/>
              <a:t>:</a:t>
            </a:r>
            <a:r>
              <a:rPr lang="ar-SA" altLang="en-US" sz="2400" dirty="0"/>
              <a:t> میانگین هزینه سرپایی332 دلار  و بستری 1065 دلاردر بیمارستان به ترتیب و است. که به معنای است</a:t>
            </a:r>
            <a:endParaRPr lang="fa-IR" altLang="en-US" sz="2400" dirty="0"/>
          </a:p>
          <a:p>
            <a:pPr algn="justLow"/>
            <a:r>
              <a:rPr lang="ar-SA" altLang="en-US" sz="2400" dirty="0"/>
              <a:t>بعلاوه، هزینه تخمینی دولت برای</a:t>
            </a:r>
            <a:r>
              <a:rPr lang="fa-IR" altLang="en-US" sz="2400" dirty="0"/>
              <a:t> </a:t>
            </a:r>
            <a:r>
              <a:rPr lang="fa-IR" altLang="en-US" sz="2400" b="1" dirty="0"/>
              <a:t>کنترل ناقل </a:t>
            </a:r>
            <a:r>
              <a:rPr lang="fa-IR" altLang="en-US" sz="2400" dirty="0"/>
              <a:t>بیماری </a:t>
            </a:r>
            <a:r>
              <a:rPr lang="ar-SA" altLang="en-US" sz="2400" b="1" dirty="0"/>
              <a:t>5</a:t>
            </a:r>
            <a:r>
              <a:rPr lang="fa-IR" altLang="en-US" sz="2400" b="1" dirty="0"/>
              <a:t> </a:t>
            </a:r>
            <a:r>
              <a:rPr lang="ar-SA" altLang="en-US" sz="2400" b="1" dirty="0"/>
              <a:t>میلیون </a:t>
            </a:r>
            <a:r>
              <a:rPr lang="ar-SA" altLang="en-US" sz="2400" dirty="0"/>
              <a:t>دلار بود.</a:t>
            </a:r>
            <a:endParaRPr lang="fa-IR" altLang="en-US" sz="2400" dirty="0"/>
          </a:p>
          <a:p>
            <a:pPr algn="justLow"/>
            <a:r>
              <a:rPr lang="ar-SA" altLang="en-US" sz="2400" dirty="0"/>
              <a:t>هزینه اقتصادی 16.9 میلیون دلار (5.22 دلار به ازای هر نفر) داشت</a:t>
            </a:r>
            <a:r>
              <a:rPr lang="fa-IR" altLang="en-US" sz="2400" dirty="0"/>
              <a:t>.</a:t>
            </a:r>
            <a:endParaRPr lang="en-US" altLang="en-US" sz="2400" dirty="0"/>
          </a:p>
          <a:p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9752" y="6356476"/>
            <a:ext cx="460851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568" y="71614"/>
            <a:ext cx="7563472" cy="126267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تأثیر اقتصادی بیماری د</a:t>
            </a:r>
            <a:r>
              <a:rPr kumimoji="0" lang="fa-I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ا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نگ در قاره آمریکا</a:t>
            </a:r>
            <a:endParaRPr kumimoji="0" lang="fa-IR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53446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484785"/>
            <a:ext cx="4038600" cy="4536504"/>
          </a:xfrm>
        </p:spPr>
        <p:txBody>
          <a:bodyPr>
            <a:normAutofit fontScale="92500" lnSpcReduction="20000"/>
          </a:bodyPr>
          <a:lstStyle/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r>
              <a:rPr lang="fa-IR" sz="2400" b="1" dirty="0">
                <a:solidFill>
                  <a:srgbClr val="FF0000"/>
                </a:solidFill>
                <a:latin typeface="Calibri"/>
                <a:cs typeface="B Nazanin" panose="00000400000000000000" pitchFamily="2" charset="-78"/>
              </a:rPr>
              <a:t>سنگاپور:</a:t>
            </a: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r>
              <a:rPr lang="fa-IR" sz="2000" b="1" dirty="0">
                <a:solidFill>
                  <a:prstClr val="white">
                    <a:lumMod val="50000"/>
                  </a:prstClr>
                </a:solidFill>
                <a:latin typeface="Calibri"/>
                <a:cs typeface="B Nazanin" panose="00000400000000000000" pitchFamily="2" charset="-78"/>
              </a:rPr>
              <a:t>سال 2019: </a:t>
            </a:r>
            <a:r>
              <a:rPr lang="fa-IR" sz="2000" b="1" dirty="0">
                <a:solidFill>
                  <a:srgbClr val="44546A"/>
                </a:solidFill>
                <a:latin typeface="Calibri"/>
                <a:cs typeface="B Nazanin" panose="00000400000000000000" pitchFamily="2" charset="-78"/>
              </a:rPr>
              <a:t>15998 بیمار مشکوک </a:t>
            </a: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r>
              <a:rPr lang="fa-IR" sz="2000" b="1" dirty="0">
                <a:solidFill>
                  <a:prstClr val="white">
                    <a:lumMod val="50000"/>
                  </a:prstClr>
                </a:solidFill>
                <a:latin typeface="Calibri"/>
                <a:cs typeface="B Nazanin" panose="00000400000000000000" pitchFamily="2" charset="-78"/>
              </a:rPr>
              <a:t>سال 2020: 31535</a:t>
            </a:r>
            <a:r>
              <a:rPr lang="fa-IR" sz="2000" b="1" dirty="0">
                <a:solidFill>
                  <a:srgbClr val="70AD47">
                    <a:lumMod val="50000"/>
                  </a:srgbClr>
                </a:solidFill>
                <a:latin typeface="Calibri"/>
                <a:cs typeface="B Nazanin" panose="00000400000000000000" pitchFamily="2" charset="-78"/>
              </a:rPr>
              <a:t> مورد قطعی و 32 مورد مرگ</a:t>
            </a: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endParaRPr lang="fa-IR" sz="2000" b="1" dirty="0">
              <a:solidFill>
                <a:prstClr val="white">
                  <a:lumMod val="50000"/>
                </a:prstClr>
              </a:solidFill>
              <a:latin typeface="Calibri"/>
              <a:cs typeface="B Nazanin" panose="00000400000000000000" pitchFamily="2" charset="-78"/>
            </a:endParaRP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r>
              <a:rPr lang="fa-IR" sz="2400" b="1" dirty="0">
                <a:solidFill>
                  <a:srgbClr val="FF0000"/>
                </a:solidFill>
                <a:latin typeface="Calibri"/>
                <a:cs typeface="B Nazanin" panose="00000400000000000000" pitchFamily="2" charset="-78"/>
              </a:rPr>
              <a:t>سودان:  </a:t>
            </a:r>
            <a:r>
              <a:rPr lang="fa-IR" sz="2000" b="1" dirty="0">
                <a:solidFill>
                  <a:prstClr val="white">
                    <a:lumMod val="50000"/>
                  </a:prstClr>
                </a:solidFill>
                <a:latin typeface="Calibri"/>
                <a:cs typeface="B Nazanin" panose="00000400000000000000" pitchFamily="2" charset="-78"/>
              </a:rPr>
              <a:t>سال 2019: </a:t>
            </a:r>
            <a:r>
              <a:rPr lang="fa-IR" sz="2000" b="1" dirty="0">
                <a:solidFill>
                  <a:srgbClr val="44546A"/>
                </a:solidFill>
                <a:latin typeface="Calibri"/>
                <a:cs typeface="B Nazanin" panose="00000400000000000000" pitchFamily="2" charset="-78"/>
              </a:rPr>
              <a:t>1197 بیمار مشکوک و 5 مرگ</a:t>
            </a: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endParaRPr lang="fa-IR" sz="2000" b="1" dirty="0">
              <a:solidFill>
                <a:srgbClr val="44546A"/>
              </a:solidFill>
              <a:latin typeface="Calibri"/>
              <a:cs typeface="B Nazanin" panose="00000400000000000000" pitchFamily="2" charset="-78"/>
            </a:endParaRP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r>
              <a:rPr lang="fa-IR" sz="2400" b="1" dirty="0">
                <a:solidFill>
                  <a:srgbClr val="FF0000"/>
                </a:solidFill>
                <a:latin typeface="Calibri"/>
                <a:cs typeface="B Nazanin" panose="00000400000000000000" pitchFamily="2" charset="-78"/>
              </a:rPr>
              <a:t>جامائیکا</a:t>
            </a:r>
            <a:r>
              <a:rPr lang="fa-IR" sz="2400" b="1" dirty="0">
                <a:solidFill>
                  <a:srgbClr val="70AD47">
                    <a:lumMod val="50000"/>
                  </a:srgbClr>
                </a:solidFill>
                <a:latin typeface="Calibri"/>
                <a:cs typeface="B Nazanin" panose="00000400000000000000" pitchFamily="2" charset="-78"/>
              </a:rPr>
              <a:t>: </a:t>
            </a:r>
            <a:r>
              <a:rPr lang="fa-IR" sz="2000" b="1" dirty="0">
                <a:solidFill>
                  <a:prstClr val="white">
                    <a:lumMod val="50000"/>
                  </a:prstClr>
                </a:solidFill>
                <a:latin typeface="Calibri"/>
                <a:cs typeface="B Nazanin" panose="00000400000000000000" pitchFamily="2" charset="-78"/>
              </a:rPr>
              <a:t>سال 2019: </a:t>
            </a:r>
            <a:r>
              <a:rPr lang="fa-IR" sz="2000" b="1" dirty="0">
                <a:solidFill>
                  <a:srgbClr val="44546A"/>
                </a:solidFill>
                <a:latin typeface="Calibri"/>
                <a:cs typeface="B Nazanin" panose="00000400000000000000" pitchFamily="2" charset="-78"/>
              </a:rPr>
              <a:t>339 مورد مشکوک و 6 مرگ</a:t>
            </a: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endParaRPr lang="fa-IR" sz="2000" b="1" dirty="0">
              <a:solidFill>
                <a:srgbClr val="44546A"/>
              </a:solidFill>
              <a:latin typeface="Calibri"/>
              <a:cs typeface="B Nazanin" panose="00000400000000000000" pitchFamily="2" charset="-78"/>
            </a:endParaRP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r>
              <a:rPr lang="fa-IR" sz="2400" b="1" dirty="0">
                <a:solidFill>
                  <a:srgbClr val="FF0000"/>
                </a:solidFill>
                <a:latin typeface="Calibri"/>
                <a:cs typeface="B Nazanin" panose="00000400000000000000" pitchFamily="2" charset="-78"/>
              </a:rPr>
              <a:t>افغانستان: </a:t>
            </a:r>
            <a:r>
              <a:rPr lang="fa-IR" sz="2000" b="1" dirty="0">
                <a:solidFill>
                  <a:prstClr val="white">
                    <a:lumMod val="50000"/>
                  </a:prstClr>
                </a:solidFill>
                <a:latin typeface="Calibri"/>
                <a:cs typeface="B Nazanin" panose="00000400000000000000" pitchFamily="2" charset="-78"/>
              </a:rPr>
              <a:t>سال 2019: </a:t>
            </a:r>
            <a:r>
              <a:rPr lang="fa-IR" sz="2000" b="1" dirty="0">
                <a:solidFill>
                  <a:srgbClr val="70AD47">
                    <a:lumMod val="50000"/>
                  </a:srgbClr>
                </a:solidFill>
                <a:latin typeface="Calibri"/>
                <a:cs typeface="B Nazanin" panose="00000400000000000000" pitchFamily="2" charset="-78"/>
              </a:rPr>
              <a:t>14 مورد قطعی و 1 مورد مرگ</a:t>
            </a: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endParaRPr lang="fa-IR" sz="2000" b="1" dirty="0">
              <a:solidFill>
                <a:srgbClr val="70AD47">
                  <a:lumMod val="50000"/>
                </a:srgbClr>
              </a:solidFill>
              <a:latin typeface="Calibri"/>
              <a:cs typeface="B Nazanin" panose="00000400000000000000" pitchFamily="2" charset="-78"/>
            </a:endParaRPr>
          </a:p>
          <a:p>
            <a:pPr marL="0" lvl="0" indent="0" algn="justLow" rtl="1">
              <a:lnSpc>
                <a:spcPct val="90000"/>
              </a:lnSpc>
              <a:spcBef>
                <a:spcPts val="1000"/>
              </a:spcBef>
              <a:buClr>
                <a:srgbClr val="5B9BD5">
                  <a:lumMod val="75000"/>
                </a:srgbClr>
              </a:buClr>
              <a:buSzTx/>
              <a:buNone/>
              <a:defRPr/>
            </a:pPr>
            <a:r>
              <a:rPr lang="fa-IR" sz="2400" b="1" dirty="0">
                <a:solidFill>
                  <a:srgbClr val="FF0000"/>
                </a:solidFill>
                <a:latin typeface="Calibri"/>
                <a:cs typeface="B Nazanin" panose="00000400000000000000" pitchFamily="2" charset="-78"/>
              </a:rPr>
              <a:t>عمان</a:t>
            </a:r>
            <a:r>
              <a:rPr lang="fa-IR" sz="2400" b="1" dirty="0">
                <a:solidFill>
                  <a:srgbClr val="70AD47">
                    <a:lumMod val="50000"/>
                  </a:srgbClr>
                </a:solidFill>
                <a:latin typeface="Calibri"/>
                <a:cs typeface="B Nazanin" panose="00000400000000000000" pitchFamily="2" charset="-78"/>
              </a:rPr>
              <a:t>:      </a:t>
            </a:r>
            <a:r>
              <a:rPr lang="fa-IR" sz="2000" b="1" dirty="0">
                <a:solidFill>
                  <a:prstClr val="white">
                    <a:lumMod val="50000"/>
                  </a:prstClr>
                </a:solidFill>
                <a:latin typeface="Calibri"/>
                <a:cs typeface="B Nazanin" panose="00000400000000000000" pitchFamily="2" charset="-78"/>
              </a:rPr>
              <a:t>سال 2019:  </a:t>
            </a:r>
            <a:r>
              <a:rPr lang="fa-IR" sz="2000" b="1" dirty="0">
                <a:solidFill>
                  <a:srgbClr val="70AD47">
                    <a:lumMod val="50000"/>
                  </a:srgbClr>
                </a:solidFill>
                <a:latin typeface="Calibri"/>
                <a:cs typeface="B Nazanin" panose="00000400000000000000" pitchFamily="2" charset="-78"/>
              </a:rPr>
              <a:t>343 بیمار</a:t>
            </a: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67744" y="6356476"/>
            <a:ext cx="439248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124926"/>
            <a:ext cx="8229600" cy="119373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/>
              </a:rPr>
              <a:t>اپیدمی های بزرگ بیماری دانگ از 2019 به بعد در سراسر جهان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648200" y="2132856"/>
            <a:ext cx="4038600" cy="4222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3" name="Content Placeholder 4"/>
          <p:cNvSpPr>
            <a:spLocks noGrp="1" noEditPoints="1"/>
          </p:cNvSpPr>
          <p:nvPr>
            <p:ph sz="half" idx="2"/>
          </p:nvPr>
        </p:nvSpPr>
        <p:spPr>
          <a:xfrm>
            <a:off x="4565978" y="1482506"/>
            <a:ext cx="4038600" cy="4434840"/>
          </a:xfrm>
        </p:spPr>
        <p:txBody>
          <a:bodyPr>
            <a:normAutofit fontScale="92500" lnSpcReduction="20000"/>
          </a:bodyPr>
          <a:lstStyle/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پاکستان (از سال 1991 تاکنون)</a:t>
            </a:r>
            <a:endParaRPr lang="fa-IR" sz="2400" b="1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-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اپیدمی در سال های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1994</a:t>
            </a:r>
            <a:r>
              <a:rPr lang="fa-IR" sz="2000" b="1" dirty="0">
                <a:cs typeface="B Nazanin" panose="00000400000000000000" pitchFamily="2" charset="-78"/>
              </a:rPr>
              <a:t>، 1995، 2003 و 2010</a:t>
            </a:r>
          </a:p>
          <a:p>
            <a:pPr marL="287338" lvl="1" indent="-287338" algn="r" rtl="1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r>
              <a:rPr lang="fa-IR" sz="2000" b="1" dirty="0">
                <a:cs typeface="B Nazanin" panose="00000400000000000000" pitchFamily="2" charset="-78"/>
              </a:rPr>
              <a:t>2011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cs typeface="B Nazanin" panose="00000400000000000000" pitchFamily="2" charset="-78"/>
              </a:rPr>
              <a:t>:</a:t>
            </a:r>
            <a:r>
              <a:rPr lang="fa-IR" sz="2000" b="1" dirty="0">
                <a:solidFill>
                  <a:schemeClr val="bg2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بیش از 550/000  بیمار مشکوک (لاهور)</a:t>
            </a:r>
          </a:p>
          <a:p>
            <a:pPr marL="287338" lvl="1" indent="-287338" algn="r" rtl="1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r>
              <a:rPr lang="fa-IR" b="1" dirty="0">
                <a:cs typeface="B Nazanin" panose="00000400000000000000" pitchFamily="2" charset="-78"/>
              </a:rPr>
              <a:t>2017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B Nazanin" panose="00000400000000000000" pitchFamily="2" charset="-78"/>
              </a:rPr>
              <a:t>: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125/136 بیمار و 69 مورد مرگ</a:t>
            </a:r>
          </a:p>
          <a:p>
            <a:pPr marL="287338" lvl="1" indent="-287338" algn="r" rtl="1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r>
              <a:rPr lang="fa-IR" b="1" dirty="0">
                <a:cs typeface="B Nazanin" panose="00000400000000000000" pitchFamily="2" charset="-78"/>
              </a:rPr>
              <a:t>2019</a:t>
            </a:r>
            <a:r>
              <a:rPr lang="en-US" b="1" dirty="0">
                <a:cs typeface="B Nazanin" panose="00000400000000000000" pitchFamily="2" charset="-78"/>
              </a:rPr>
              <a:t>:</a:t>
            </a:r>
            <a:r>
              <a:rPr lang="en-US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43</a:t>
            </a:r>
            <a:r>
              <a:rPr lang="fa-IR" sz="1200" b="1" dirty="0">
                <a:solidFill>
                  <a:schemeClr val="accent1"/>
                </a:solidFill>
                <a:cs typeface="B Nazanin" panose="00000400000000000000" pitchFamily="2" charset="-78"/>
              </a:rPr>
              <a:t>/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498بیمار و 95 مرگ</a:t>
            </a:r>
          </a:p>
          <a:p>
            <a:pPr marL="287338" lvl="1" indent="-287338" algn="r" rtl="1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r>
              <a:rPr lang="fa-IR" b="1" dirty="0">
                <a:cs typeface="B Nazanin" panose="00000400000000000000" pitchFamily="2" charset="-78"/>
              </a:rPr>
              <a:t>2021: 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48</a:t>
            </a:r>
            <a:r>
              <a:rPr lang="fa-IR" sz="1200" b="1" dirty="0">
                <a:solidFill>
                  <a:schemeClr val="accent1"/>
                </a:solidFill>
                <a:cs typeface="B Nazanin" panose="00000400000000000000" pitchFamily="2" charset="-78"/>
              </a:rPr>
              <a:t>/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906بیمار و 183 مرگ</a:t>
            </a:r>
          </a:p>
          <a:p>
            <a:pPr marL="287338" lvl="1" indent="-287338" algn="r" rtl="1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r>
              <a:rPr lang="fa-IR" b="1" dirty="0">
                <a:cs typeface="B Nazanin" panose="00000400000000000000" pitchFamily="2" charset="-78"/>
              </a:rPr>
              <a:t>2022</a:t>
            </a:r>
            <a:r>
              <a:rPr lang="en-US" b="1" dirty="0">
                <a:solidFill>
                  <a:schemeClr val="tx2"/>
                </a:solidFill>
                <a:cs typeface="B Nazanin" panose="00000400000000000000" pitchFamily="2" charset="-78"/>
              </a:rPr>
              <a:t>: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25</a:t>
            </a:r>
            <a:r>
              <a:rPr lang="fa-IR" sz="1400" b="1" dirty="0">
                <a:solidFill>
                  <a:schemeClr val="accent1"/>
                </a:solidFill>
                <a:cs typeface="B Nazanin" panose="00000400000000000000" pitchFamily="2" charset="-78"/>
              </a:rPr>
              <a:t>/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932 بیمار و 62 مرگ</a:t>
            </a:r>
            <a:r>
              <a:rPr lang="en-US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-</a:t>
            </a:r>
            <a:r>
              <a:rPr lang="fa-IR" sz="2000" b="1" dirty="0">
                <a:solidFill>
                  <a:schemeClr val="accent1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در جلسه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G5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در تهران 1/5 میلیون مورد مثبت گزارش شد.</a:t>
            </a:r>
          </a:p>
          <a:p>
            <a:pPr marL="0" indent="0" algn="r" rtl="1">
              <a:buNone/>
            </a:pPr>
            <a:endParaRPr lang="en-U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8036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735" y="1340768"/>
            <a:ext cx="7153342" cy="539836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>
                <a:cs typeface="B Nazanin" panose="00000400000000000000" pitchFamily="2" charset="-78"/>
              </a:rPr>
              <a:t>نقشه پراکندگی موارد تب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دانگ در جهان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3" y="2132856"/>
            <a:ext cx="7932107" cy="3394710"/>
          </a:xfrm>
        </p:spPr>
      </p:pic>
    </p:spTree>
    <p:extLst>
      <p:ext uri="{BB962C8B-B14F-4D97-AF65-F5344CB8AC3E}">
        <p14:creationId xmlns:p14="http://schemas.microsoft.com/office/powerpoint/2010/main" val="185645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336" y="1055169"/>
            <a:ext cx="8271803" cy="591791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نقشه پراکندگی موارد فوت ناشی از تب دنگ در جهان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6" y="2007284"/>
            <a:ext cx="7491045" cy="3481754"/>
          </a:xfrm>
        </p:spPr>
      </p:pic>
    </p:spTree>
    <p:extLst>
      <p:ext uri="{BB962C8B-B14F-4D97-AF65-F5344CB8AC3E}">
        <p14:creationId xmlns:p14="http://schemas.microsoft.com/office/powerpoint/2010/main" val="2162802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5596" y="2048969"/>
            <a:ext cx="1957914" cy="1319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74562" y="2048969"/>
            <a:ext cx="1781523" cy="131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0826" y="2068019"/>
            <a:ext cx="1774847" cy="1300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768242" y="2068019"/>
            <a:ext cx="1819897" cy="1300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25596" y="3591186"/>
            <a:ext cx="1957914" cy="1351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574562" y="3591186"/>
            <a:ext cx="1781523" cy="1373415"/>
          </a:xfrm>
          <a:prstGeom prst="rect">
            <a:avLst/>
          </a:prstGeom>
          <a:pattFill prst="pct5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660995" y="3591186"/>
            <a:ext cx="1774847" cy="1351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768242" y="3580864"/>
            <a:ext cx="1861088" cy="1372361"/>
          </a:xfrm>
          <a:prstGeom prst="rect">
            <a:avLst/>
          </a:prstGeom>
        </p:spPr>
      </p:pic>
      <p:sp>
        <p:nvSpPr>
          <p:cNvPr id="13" name="Title 2"/>
          <p:cNvSpPr txBox="1">
            <a:spLocks noEditPoints="1"/>
          </p:cNvSpPr>
          <p:nvPr/>
        </p:nvSpPr>
        <p:spPr>
          <a:xfrm>
            <a:off x="850946" y="204602"/>
            <a:ext cx="7442105" cy="132556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روند گسترش پشه آئدس آلبوپیکتوس در فرانسه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75755" y="6165304"/>
            <a:ext cx="439248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9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 txBox="1">
            <a:spLocks noEditPoints="1"/>
          </p:cNvSpPr>
          <p:nvPr/>
        </p:nvSpPr>
        <p:spPr>
          <a:xfrm>
            <a:off x="850946" y="204602"/>
            <a:ext cx="7442105" cy="132556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1"/>
                </a:solidFill>
                <a:effectLst/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B Nazanin" panose="00000400000000000000" pitchFamily="2" charset="-78"/>
              </a:rPr>
              <a:t>روند گسترش پشه آئدس آلبوپیکتوس در فرانسه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75755" y="6165304"/>
            <a:ext cx="439248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t>معاونت بهداشتی دانشگاه علوم پزشکی گیلان / گروه مبارزه با بیماریهای واگیر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8078" y="2053804"/>
            <a:ext cx="1929713" cy="1353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96251" y="2063104"/>
            <a:ext cx="1903742" cy="13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78452" y="2053804"/>
            <a:ext cx="1890481" cy="1362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47393" y="2053804"/>
            <a:ext cx="1726758" cy="1362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86289" y="3725115"/>
            <a:ext cx="1931502" cy="13088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596252" y="3725115"/>
            <a:ext cx="1903742" cy="13088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875985" y="3710130"/>
            <a:ext cx="1892258" cy="13238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143478" y="3693379"/>
            <a:ext cx="1730673" cy="13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74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Calibri Light"/>
        <a:ea typeface=""/>
        <a:cs typeface="B Nazanin"/>
      </a:majorFont>
      <a:minorFont>
        <a:latin typeface="Calibri"/>
        <a:ea typeface=""/>
        <a:cs typeface="B Nazani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6602</TotalTime>
  <Words>3999</Words>
  <Application>Microsoft Office PowerPoint</Application>
  <PresentationFormat>On-screen Show (4:3)</PresentationFormat>
  <Paragraphs>349</Paragraphs>
  <Slides>38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Arial</vt:lpstr>
      <vt:lpstr>B Lotus</vt:lpstr>
      <vt:lpstr>B Nazanin</vt:lpstr>
      <vt:lpstr>B Titr</vt:lpstr>
      <vt:lpstr>Calibri</vt:lpstr>
      <vt:lpstr>Calibri Light</vt:lpstr>
      <vt:lpstr>Calisto MT</vt:lpstr>
      <vt:lpstr>Constantia</vt:lpstr>
      <vt:lpstr>Corbel</vt:lpstr>
      <vt:lpstr>Georgia</vt:lpstr>
      <vt:lpstr>IranNastaliq</vt:lpstr>
      <vt:lpstr>Times New Roman</vt:lpstr>
      <vt:lpstr>Verdana</vt:lpstr>
      <vt:lpstr>Wingdings</vt:lpstr>
      <vt:lpstr>Wingdings 2</vt:lpstr>
      <vt:lpstr>Flow</vt:lpstr>
      <vt:lpstr>Office Theme</vt:lpstr>
      <vt:lpstr>1_Office Theme</vt:lpstr>
      <vt:lpstr>آئدس مهاجم و بیماریهای منتقله از آن تب دانگ،چیکونگونیا و زیکا</vt:lpstr>
      <vt:lpstr>PowerPoint Presentation</vt:lpstr>
      <vt:lpstr>PowerPoint Presentation</vt:lpstr>
      <vt:lpstr>PowerPoint Presentation</vt:lpstr>
      <vt:lpstr>PowerPoint Presentation</vt:lpstr>
      <vt:lpstr>نقشه پراکندگی موارد تب دانگ در جهان</vt:lpstr>
      <vt:lpstr>نقشه پراکندگی موارد فوت ناشی از تب دنگ در جهان</vt:lpstr>
      <vt:lpstr>PowerPoint Presentation</vt:lpstr>
      <vt:lpstr>PowerPoint Presentation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بیماری تب دانگ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سياستهاي جمعيتي</dc:title>
  <dc:creator>Samreza</dc:creator>
  <cp:lastModifiedBy>Mrs.Mirzaeii</cp:lastModifiedBy>
  <cp:revision>636</cp:revision>
  <cp:lastPrinted>2024-12-23T05:38:40Z</cp:lastPrinted>
  <dcterms:created xsi:type="dcterms:W3CDTF">2011-10-26T01:22:26Z</dcterms:created>
  <dcterms:modified xsi:type="dcterms:W3CDTF">2024-12-23T07:21:04Z</dcterms:modified>
</cp:coreProperties>
</file>