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5" r:id="rId13"/>
    <p:sldId id="266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9AE2-E990-4635-A8FC-95AD9614CC77}" type="datetimeFigureOut">
              <a:rPr lang="fa-IR" smtClean="0"/>
              <a:t>1445/02/06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EDA4B02-E079-491A-AA70-3460C59179A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47877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9AE2-E990-4635-A8FC-95AD9614CC77}" type="datetimeFigureOut">
              <a:rPr lang="fa-IR" smtClean="0"/>
              <a:t>1445/02/06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EDA4B02-E079-491A-AA70-3460C59179A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33507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9AE2-E990-4635-A8FC-95AD9614CC77}" type="datetimeFigureOut">
              <a:rPr lang="fa-IR" smtClean="0"/>
              <a:t>1445/02/06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EDA4B02-E079-491A-AA70-3460C59179A1}" type="slidenum">
              <a:rPr lang="fa-IR" smtClean="0"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4067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9AE2-E990-4635-A8FC-95AD9614CC77}" type="datetimeFigureOut">
              <a:rPr lang="fa-IR" smtClean="0"/>
              <a:t>1445/02/06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EDA4B02-E079-491A-AA70-3460C59179A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78984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9AE2-E990-4635-A8FC-95AD9614CC77}" type="datetimeFigureOut">
              <a:rPr lang="fa-IR" smtClean="0"/>
              <a:t>1445/02/06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EDA4B02-E079-491A-AA70-3460C59179A1}" type="slidenum">
              <a:rPr lang="fa-IR" smtClean="0"/>
              <a:t>‹#›</a:t>
            </a:fld>
            <a:endParaRPr lang="fa-I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1385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9AE2-E990-4635-A8FC-95AD9614CC77}" type="datetimeFigureOut">
              <a:rPr lang="fa-IR" smtClean="0"/>
              <a:t>1445/02/06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EDA4B02-E079-491A-AA70-3460C59179A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3797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9AE2-E990-4635-A8FC-95AD9614CC77}" type="datetimeFigureOut">
              <a:rPr lang="fa-IR" smtClean="0"/>
              <a:t>1445/02/06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4B02-E079-491A-AA70-3460C59179A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78167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9AE2-E990-4635-A8FC-95AD9614CC77}" type="datetimeFigureOut">
              <a:rPr lang="fa-IR" smtClean="0"/>
              <a:t>1445/02/06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4B02-E079-491A-AA70-3460C59179A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7602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9AE2-E990-4635-A8FC-95AD9614CC77}" type="datetimeFigureOut">
              <a:rPr lang="fa-IR" smtClean="0"/>
              <a:t>1445/02/06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4B02-E079-491A-AA70-3460C59179A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90289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9AE2-E990-4635-A8FC-95AD9614CC77}" type="datetimeFigureOut">
              <a:rPr lang="fa-IR" smtClean="0"/>
              <a:t>1445/02/06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EDA4B02-E079-491A-AA70-3460C59179A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58028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9AE2-E990-4635-A8FC-95AD9614CC77}" type="datetimeFigureOut">
              <a:rPr lang="fa-IR" smtClean="0"/>
              <a:t>1445/02/06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EDA4B02-E079-491A-AA70-3460C59179A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96867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9AE2-E990-4635-A8FC-95AD9614CC77}" type="datetimeFigureOut">
              <a:rPr lang="fa-IR" smtClean="0"/>
              <a:t>1445/02/06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EDA4B02-E079-491A-AA70-3460C59179A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75759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9AE2-E990-4635-A8FC-95AD9614CC77}" type="datetimeFigureOut">
              <a:rPr lang="fa-IR" smtClean="0"/>
              <a:t>1445/02/06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4B02-E079-491A-AA70-3460C59179A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86433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9AE2-E990-4635-A8FC-95AD9614CC77}" type="datetimeFigureOut">
              <a:rPr lang="fa-IR" smtClean="0"/>
              <a:t>1445/02/06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4B02-E079-491A-AA70-3460C59179A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94713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9AE2-E990-4635-A8FC-95AD9614CC77}" type="datetimeFigureOut">
              <a:rPr lang="fa-IR" smtClean="0"/>
              <a:t>1445/02/06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4B02-E079-491A-AA70-3460C59179A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37995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9AE2-E990-4635-A8FC-95AD9614CC77}" type="datetimeFigureOut">
              <a:rPr lang="fa-IR" smtClean="0"/>
              <a:t>1445/02/06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EDA4B02-E079-491A-AA70-3460C59179A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82892445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A9AE2-E990-4635-A8FC-95AD9614CC77}" type="datetimeFigureOut">
              <a:rPr lang="fa-IR" smtClean="0"/>
              <a:t>1445/02/06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EDA4B02-E079-491A-AA70-3460C59179A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0498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تالاسمی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09641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/>
              <a:t>الگوریتم شناسایی زوجها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مرحله اول</a:t>
            </a:r>
          </a:p>
          <a:p>
            <a:r>
              <a:rPr lang="fa-IR" dirty="0"/>
              <a:t>انجام آزمایش </a:t>
            </a:r>
            <a:r>
              <a:rPr lang="en-US" dirty="0"/>
              <a:t>CBC </a:t>
            </a:r>
            <a:r>
              <a:rPr lang="fa-IR" dirty="0"/>
              <a:t>در مرد:</a:t>
            </a:r>
          </a:p>
          <a:p>
            <a:r>
              <a:rPr lang="fa-IR" dirty="0"/>
              <a:t>▪ اگر 80 </a:t>
            </a:r>
            <a:r>
              <a:rPr lang="en-US" dirty="0"/>
              <a:t>MCV ≥ </a:t>
            </a:r>
            <a:r>
              <a:rPr lang="fa-IR" dirty="0"/>
              <a:t>و 27 </a:t>
            </a:r>
            <a:r>
              <a:rPr lang="en-US" dirty="0"/>
              <a:t>MCH ≥ </a:t>
            </a:r>
            <a:r>
              <a:rPr lang="fa-IR" dirty="0"/>
              <a:t>باشد، نیااز به اقدام دیگری نباوده و گواهی ازدواج صادر می گردد.</a:t>
            </a:r>
          </a:p>
          <a:p>
            <a:r>
              <a:rPr lang="fa-IR" dirty="0"/>
              <a:t>▪ درصورتی که 80 </a:t>
            </a:r>
            <a:r>
              <a:rPr lang="en-US" dirty="0"/>
              <a:t>MCV &lt; </a:t>
            </a:r>
            <a:r>
              <a:rPr lang="fa-IR" dirty="0"/>
              <a:t>و یا 27 </a:t>
            </a:r>
            <a:r>
              <a:rPr lang="en-US" dirty="0"/>
              <a:t>MCH &lt; </a:t>
            </a:r>
            <a:r>
              <a:rPr lang="fa-IR" dirty="0"/>
              <a:t>باشاد، آزمایش </a:t>
            </a:r>
            <a:r>
              <a:rPr lang="en-US" dirty="0"/>
              <a:t>CBC </a:t>
            </a:r>
            <a:r>
              <a:rPr lang="fa-IR" dirty="0"/>
              <a:t>در زن نیز انجام میشود.</a:t>
            </a:r>
          </a:p>
        </p:txBody>
      </p:sp>
    </p:spTree>
    <p:extLst>
      <p:ext uri="{BB962C8B-B14F-4D97-AF65-F5344CB8AC3E}">
        <p14:creationId xmlns:p14="http://schemas.microsoft.com/office/powerpoint/2010/main" val="1415821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653143"/>
            <a:ext cx="8915400" cy="5258079"/>
          </a:xfrm>
        </p:spPr>
        <p:txBody>
          <a:bodyPr>
            <a:normAutofit fontScale="92500"/>
          </a:bodyPr>
          <a:lstStyle/>
          <a:p>
            <a:r>
              <a:rPr lang="fa-IR" dirty="0"/>
              <a:t>مرحله دوم</a:t>
            </a:r>
          </a:p>
          <a:p>
            <a:r>
              <a:rPr lang="fa-IR" dirty="0"/>
              <a:t>آزمایش </a:t>
            </a:r>
            <a:r>
              <a:rPr lang="en-US" dirty="0"/>
              <a:t>CBC </a:t>
            </a:r>
            <a:r>
              <a:rPr lang="fa-IR" dirty="0"/>
              <a:t>در زن:</a:t>
            </a:r>
          </a:p>
          <a:p>
            <a:r>
              <a:rPr lang="fa-IR" dirty="0"/>
              <a:t>▪ اگر 80 </a:t>
            </a:r>
            <a:r>
              <a:rPr lang="en-US" dirty="0"/>
              <a:t>MCV ≥ </a:t>
            </a:r>
            <a:r>
              <a:rPr lang="fa-IR" dirty="0"/>
              <a:t>و 27 </a:t>
            </a:r>
            <a:r>
              <a:rPr lang="en-US" dirty="0"/>
              <a:t>MCH ≥ </a:t>
            </a:r>
            <a:r>
              <a:rPr lang="fa-IR" dirty="0"/>
              <a:t>باشد، </a:t>
            </a:r>
            <a:r>
              <a:rPr lang="fa-IR" dirty="0" smtClean="0"/>
              <a:t>نیاز </a:t>
            </a:r>
            <a:r>
              <a:rPr lang="fa-IR" dirty="0"/>
              <a:t>به اقدام دیگری </a:t>
            </a:r>
            <a:r>
              <a:rPr lang="fa-IR" dirty="0" smtClean="0"/>
              <a:t>نبوده </a:t>
            </a:r>
            <a:r>
              <a:rPr lang="fa-IR" dirty="0"/>
              <a:t>و گواهی ازدواج صادر می گردد.</a:t>
            </a:r>
          </a:p>
          <a:p>
            <a:r>
              <a:rPr lang="fa-IR" dirty="0"/>
              <a:t>•اگر 80 </a:t>
            </a:r>
            <a:r>
              <a:rPr lang="en-US" dirty="0"/>
              <a:t>MCV &lt; </a:t>
            </a:r>
            <a:r>
              <a:rPr lang="fa-IR" dirty="0"/>
              <a:t>و یا 27 </a:t>
            </a:r>
            <a:r>
              <a:rPr lang="en-US" dirty="0"/>
              <a:t>MCH &lt; </a:t>
            </a:r>
            <a:r>
              <a:rPr lang="fa-IR" dirty="0" smtClean="0"/>
              <a:t>باشد ( </a:t>
            </a:r>
            <a:r>
              <a:rPr lang="fa-IR" dirty="0"/>
              <a:t>ارجاع به مرکز بهداشتی درمانی ویژه مشاوره </a:t>
            </a:r>
            <a:r>
              <a:rPr lang="fa-IR" dirty="0" smtClean="0"/>
              <a:t>ژنتیک) که میزان </a:t>
            </a:r>
            <a:r>
              <a:rPr lang="en-US" dirty="0"/>
              <a:t>HbA2 </a:t>
            </a:r>
            <a:r>
              <a:rPr lang="fa-IR" dirty="0" smtClean="0"/>
              <a:t>به </a:t>
            </a:r>
            <a:r>
              <a:rPr lang="fa-IR" dirty="0"/>
              <a:t>روش کروماتوگرافی ستونی در مرد و </a:t>
            </a:r>
            <a:r>
              <a:rPr lang="fa-IR" dirty="0" smtClean="0"/>
              <a:t>زن هر دو اندازه گیری میشود</a:t>
            </a:r>
          </a:p>
          <a:p>
            <a:r>
              <a:rPr lang="fa-IR" dirty="0"/>
              <a:t>مرحله سوم</a:t>
            </a:r>
          </a:p>
          <a:p>
            <a:r>
              <a:rPr lang="fa-IR" dirty="0"/>
              <a:t>در این مرحله، الکتروفورز هموگلوبین انجام می شود </a:t>
            </a:r>
            <a:r>
              <a:rPr lang="fa-IR" dirty="0" smtClean="0"/>
              <a:t>(اندازهگیری </a:t>
            </a:r>
            <a:r>
              <a:rPr lang="fa-IR" dirty="0"/>
              <a:t>میزان </a:t>
            </a:r>
            <a:r>
              <a:rPr lang="en-US" dirty="0"/>
              <a:t>HbA2 </a:t>
            </a:r>
            <a:r>
              <a:rPr lang="fa-IR" dirty="0"/>
              <a:t>در مرد و </a:t>
            </a:r>
            <a:r>
              <a:rPr lang="fa-IR" dirty="0" smtClean="0"/>
              <a:t>زن)</a:t>
            </a:r>
            <a:endParaRPr lang="fa-IR" dirty="0"/>
          </a:p>
          <a:p>
            <a:r>
              <a:rPr lang="fa-IR" dirty="0" smtClean="0"/>
              <a:t>اگر در مرد </a:t>
            </a:r>
            <a:r>
              <a:rPr lang="fa-IR" dirty="0"/>
              <a:t>و زن هر دو </a:t>
            </a:r>
            <a:r>
              <a:rPr lang="fa-IR" dirty="0" smtClean="0"/>
              <a:t>کمتر از 3.5  </a:t>
            </a:r>
            <a:r>
              <a:rPr lang="en-US" dirty="0" smtClean="0"/>
              <a:t>HbA2</a:t>
            </a:r>
            <a:r>
              <a:rPr lang="fa-IR" dirty="0" smtClean="0"/>
              <a:t>باشد</a:t>
            </a:r>
            <a:r>
              <a:rPr lang="fa-IR" dirty="0"/>
              <a:t>، در این </a:t>
            </a:r>
            <a:r>
              <a:rPr lang="fa-IR" dirty="0" smtClean="0"/>
              <a:t>صورت </a:t>
            </a:r>
            <a:r>
              <a:rPr lang="fa-IR" dirty="0"/>
              <a:t>مرد و زن هر دو </a:t>
            </a:r>
            <a:r>
              <a:rPr lang="fa-IR" dirty="0" smtClean="0"/>
              <a:t>سالم  </a:t>
            </a:r>
          </a:p>
          <a:p>
            <a:r>
              <a:rPr lang="fa-IR" dirty="0" smtClean="0"/>
              <a:t>درصورتی </a:t>
            </a:r>
            <a:r>
              <a:rPr lang="fa-IR" dirty="0"/>
              <a:t>که 7 </a:t>
            </a:r>
            <a:r>
              <a:rPr lang="en-US" dirty="0" smtClean="0"/>
              <a:t>HbA2&gt; </a:t>
            </a:r>
            <a:r>
              <a:rPr lang="fa-IR" dirty="0" smtClean="0"/>
              <a:t>باشد.ارجاع </a:t>
            </a:r>
            <a:r>
              <a:rPr lang="fa-IR" dirty="0"/>
              <a:t>به هماتولوژیست برنامه </a:t>
            </a:r>
            <a:r>
              <a:rPr lang="fa-IR" dirty="0" smtClean="0"/>
              <a:t>(. فرد </a:t>
            </a:r>
            <a:r>
              <a:rPr lang="fa-IR" dirty="0"/>
              <a:t>مشکوک </a:t>
            </a:r>
            <a:r>
              <a:rPr lang="fa-IR" dirty="0" smtClean="0"/>
              <a:t>به </a:t>
            </a:r>
            <a:r>
              <a:rPr lang="en-US" dirty="0"/>
              <a:t>C ، E ، G </a:t>
            </a:r>
            <a:r>
              <a:rPr lang="fa-IR" dirty="0"/>
              <a:t>و</a:t>
            </a:r>
          </a:p>
          <a:p>
            <a:r>
              <a:rPr lang="en-US" dirty="0" err="1"/>
              <a:t>HbS</a:t>
            </a:r>
            <a:r>
              <a:rPr lang="en-US" dirty="0"/>
              <a:t> </a:t>
            </a:r>
            <a:r>
              <a:rPr lang="fa-IR" dirty="0"/>
              <a:t>میباشد که برای تشخیص قطعی لازم است، الکتروفاورز استات سلولاز و سیتارات آگار </a:t>
            </a:r>
            <a:r>
              <a:rPr lang="fa-IR" dirty="0" smtClean="0"/>
              <a:t>انجام شد</a:t>
            </a:r>
            <a:r>
              <a:rPr lang="fa-IR" dirty="0"/>
              <a:t>.</a:t>
            </a:r>
          </a:p>
          <a:p>
            <a:r>
              <a:rPr lang="fa-IR" dirty="0"/>
              <a:t>بنابراین در این مرحله بایستی با هماتولوژیست منتخب برنامه مشاوره گردد.</a:t>
            </a:r>
          </a:p>
          <a:p>
            <a:r>
              <a:rPr lang="fa-IR" dirty="0" smtClean="0"/>
              <a:t>اگر </a:t>
            </a:r>
            <a:r>
              <a:rPr lang="fa-IR" dirty="0"/>
              <a:t>در یکی </a:t>
            </a:r>
            <a:r>
              <a:rPr lang="fa-IR" dirty="0" smtClean="0"/>
              <a:t>یا هر </a:t>
            </a:r>
            <a:r>
              <a:rPr lang="fa-IR" dirty="0"/>
              <a:t>دو </a:t>
            </a:r>
            <a:r>
              <a:rPr lang="fa-IR" dirty="0" smtClean="0"/>
              <a:t>بین 3.5   -5 </a:t>
            </a:r>
            <a:r>
              <a:rPr lang="en-US" dirty="0" smtClean="0"/>
              <a:t>HbA2 </a:t>
            </a:r>
            <a:r>
              <a:rPr lang="fa-IR" dirty="0" smtClean="0"/>
              <a:t>باشد</a:t>
            </a:r>
            <a:r>
              <a:rPr lang="fa-IR" dirty="0"/>
              <a:t>، </a:t>
            </a:r>
            <a:r>
              <a:rPr lang="fa-IR" dirty="0" smtClean="0"/>
              <a:t>ناقل تالاسمی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553394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0789" y="274320"/>
            <a:ext cx="9914708" cy="624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26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888274"/>
            <a:ext cx="8915400" cy="5022948"/>
          </a:xfrm>
        </p:spPr>
        <p:txBody>
          <a:bodyPr/>
          <a:lstStyle/>
          <a:p>
            <a:r>
              <a:rPr lang="fa-IR" dirty="0"/>
              <a:t>مرحله چهارم</a:t>
            </a:r>
          </a:p>
          <a:p>
            <a:r>
              <a:rPr lang="fa-IR" dirty="0"/>
              <a:t>بعد از انجام آهن درمانی به مدت 3 ماه، دوباره آزمایشات تکمیلی انجام می شود. بررسی مجدد </a:t>
            </a:r>
            <a:r>
              <a:rPr lang="fa-IR" dirty="0" smtClean="0"/>
              <a:t>وضعیت زوجین </a:t>
            </a:r>
            <a:r>
              <a:rPr lang="fa-IR" dirty="0"/>
              <a:t>و تعیین وضعیت زوجهای مشکوک نهایی </a:t>
            </a:r>
            <a:r>
              <a:rPr lang="fa-IR" dirty="0" smtClean="0"/>
              <a:t>(حداکثر </a:t>
            </a:r>
            <a:r>
              <a:rPr lang="fa-IR" dirty="0"/>
              <a:t>تا سه </a:t>
            </a:r>
            <a:r>
              <a:rPr lang="fa-IR" dirty="0" smtClean="0"/>
              <a:t>ماه)صورت </a:t>
            </a:r>
            <a:r>
              <a:rPr lang="fa-IR" dirty="0"/>
              <a:t>می گیرد</a:t>
            </a:r>
            <a:r>
              <a:rPr lang="fa-IR" dirty="0" smtClean="0"/>
              <a:t>.</a:t>
            </a:r>
          </a:p>
          <a:p>
            <a:r>
              <a:rPr lang="fa-IR" dirty="0"/>
              <a:t>زوج مشکوک نهایی زوجی است که مرحله 4 الگوریتم را گذرانده باشد و همچنان اندیکس ها به شرح</a:t>
            </a:r>
          </a:p>
          <a:p>
            <a:r>
              <a:rPr lang="fa-IR" dirty="0"/>
              <a:t>زیرباشد:</a:t>
            </a:r>
          </a:p>
          <a:p>
            <a:r>
              <a:rPr lang="en-US" dirty="0"/>
              <a:t>MCH </a:t>
            </a:r>
            <a:r>
              <a:rPr lang="fa-IR" dirty="0"/>
              <a:t>کمتر از 27 یا </a:t>
            </a:r>
            <a:r>
              <a:rPr lang="en-US" dirty="0"/>
              <a:t>MCV </a:t>
            </a:r>
            <a:r>
              <a:rPr lang="fa-IR" dirty="0" smtClean="0"/>
              <a:t>کمتراز80</a:t>
            </a:r>
          </a:p>
          <a:p>
            <a:r>
              <a:rPr lang="fa-IR" dirty="0"/>
              <a:t>بررسی جواب آزمایشات بر اساس جدول شناسایی زوج مشکوک کم خطر و مشکوک پرخطر</a:t>
            </a:r>
          </a:p>
        </p:txBody>
      </p:sp>
    </p:spTree>
    <p:extLst>
      <p:ext uri="{BB962C8B-B14F-4D97-AF65-F5344CB8AC3E}">
        <p14:creationId xmlns:p14="http://schemas.microsoft.com/office/powerpoint/2010/main" val="778534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2625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5291" y="666207"/>
            <a:ext cx="9989321" cy="5245016"/>
          </a:xfrm>
        </p:spPr>
        <p:txBody>
          <a:bodyPr>
            <a:normAutofit/>
          </a:bodyPr>
          <a:lstStyle/>
          <a:p>
            <a:r>
              <a:rPr lang="fa-IR" dirty="0"/>
              <a:t>تالاسمی: به گروهی از اختلالات ارثی هموگلوبین گفته می شود که به علت اختلال کمی در تولید </a:t>
            </a:r>
            <a:r>
              <a:rPr lang="fa-IR" dirty="0" smtClean="0"/>
              <a:t>زنجیره های </a:t>
            </a:r>
            <a:r>
              <a:rPr lang="fa-IR" dirty="0"/>
              <a:t>گلوبین آلفا و بتا درساختار هموگلوبین رخ می </a:t>
            </a:r>
            <a:r>
              <a:rPr lang="fa-IR" dirty="0" smtClean="0"/>
              <a:t>دهد</a:t>
            </a:r>
          </a:p>
          <a:p>
            <a:r>
              <a:rPr lang="fa-IR" dirty="0"/>
              <a:t>هموگلوبین، پروتئین ناقل اکسیژن در گلبولهای قرمز خون می باشد. هموگلوبین اصلی فرد بالغ، 4 </a:t>
            </a:r>
            <a:r>
              <a:rPr lang="fa-IR" dirty="0" smtClean="0"/>
              <a:t>زنجیره دارد ( </a:t>
            </a:r>
            <a:r>
              <a:rPr lang="fa-IR" dirty="0"/>
              <a:t>2زنجیره آلفا و 2 زنجیره بتا </a:t>
            </a:r>
            <a:r>
              <a:rPr lang="fa-IR" dirty="0" smtClean="0"/>
              <a:t>).</a:t>
            </a:r>
          </a:p>
          <a:p>
            <a:r>
              <a:rPr lang="fa-IR" dirty="0"/>
              <a:t>براساس نوع ژن جهش یافته، تالاسمی به انواع </a:t>
            </a:r>
            <a:r>
              <a:rPr lang="fa-IR" dirty="0" smtClean="0"/>
              <a:t>(آلفا وبتا)تقسیم </a:t>
            </a:r>
            <a:r>
              <a:rPr lang="fa-IR" dirty="0"/>
              <a:t>می شود</a:t>
            </a:r>
            <a:r>
              <a:rPr lang="fa-IR" dirty="0" smtClean="0"/>
              <a:t>.</a:t>
            </a:r>
          </a:p>
          <a:p>
            <a:r>
              <a:rPr lang="fa-IR" dirty="0"/>
              <a:t>تالاسمی آلفا، روی هر کدام </a:t>
            </a:r>
            <a:r>
              <a:rPr lang="fa-IR" dirty="0" smtClean="0"/>
              <a:t>ازکروموزومهای </a:t>
            </a:r>
            <a:r>
              <a:rPr lang="fa-IR" dirty="0"/>
              <a:t>شماره 16 ، دو ژن یکسان آلفا وجود دارد، بنابراین ما 4 ژن آلفا </a:t>
            </a:r>
            <a:r>
              <a:rPr lang="fa-IR" dirty="0" smtClean="0"/>
              <a:t>داریم</a:t>
            </a:r>
          </a:p>
          <a:p>
            <a:r>
              <a:rPr lang="fa-IR" dirty="0"/>
              <a:t>یک حذف ژنی ناقل بدون علامت </a:t>
            </a:r>
            <a:r>
              <a:rPr lang="fa-IR" dirty="0" smtClean="0"/>
              <a:t>(بدون </a:t>
            </a:r>
            <a:r>
              <a:rPr lang="fa-IR" dirty="0"/>
              <a:t>عارضه </a:t>
            </a:r>
            <a:r>
              <a:rPr lang="fa-IR" dirty="0" smtClean="0"/>
              <a:t>کلینیکی)</a:t>
            </a:r>
          </a:p>
          <a:p>
            <a:r>
              <a:rPr lang="fa-IR" dirty="0" smtClean="0"/>
              <a:t>  </a:t>
            </a:r>
            <a:r>
              <a:rPr lang="fa-IR" dirty="0"/>
              <a:t>دو حذف ژنی ناقل </a:t>
            </a:r>
            <a:r>
              <a:rPr lang="fa-IR" dirty="0" smtClean="0"/>
              <a:t>(آنمی </a:t>
            </a:r>
            <a:r>
              <a:rPr lang="fa-IR" dirty="0"/>
              <a:t>میکروسیتیک هیپوکرومیک </a:t>
            </a:r>
            <a:r>
              <a:rPr lang="fa-IR" dirty="0" smtClean="0"/>
              <a:t>خفیف)</a:t>
            </a:r>
            <a:endParaRPr lang="fa-IR" dirty="0"/>
          </a:p>
          <a:p>
            <a:r>
              <a:rPr lang="fa-IR" dirty="0"/>
              <a:t> سه حذف ژنی بیماری </a:t>
            </a:r>
            <a:r>
              <a:rPr lang="en-US" dirty="0" smtClean="0"/>
              <a:t>H </a:t>
            </a:r>
            <a:r>
              <a:rPr lang="en-US" dirty="0"/>
              <a:t>)</a:t>
            </a:r>
            <a:r>
              <a:rPr lang="fa-IR" dirty="0"/>
              <a:t>بروز متغیر ولی خفیف تر از تالاسمی </a:t>
            </a:r>
            <a:r>
              <a:rPr lang="fa-IR" dirty="0" smtClean="0"/>
              <a:t>ماژور)</a:t>
            </a:r>
            <a:endParaRPr lang="fa-IR" dirty="0"/>
          </a:p>
          <a:p>
            <a:r>
              <a:rPr lang="fa-IR" dirty="0"/>
              <a:t> چهار حذف ژنی هیدروپس فتالیس </a:t>
            </a:r>
            <a:r>
              <a:rPr lang="fa-IR" dirty="0" smtClean="0"/>
              <a:t>(سقط </a:t>
            </a:r>
            <a:r>
              <a:rPr lang="fa-IR" dirty="0"/>
              <a:t>در دوران </a:t>
            </a:r>
            <a:r>
              <a:rPr lang="fa-IR" dirty="0" smtClean="0"/>
              <a:t>جنینی)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677012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10789"/>
            <a:ext cx="8915400" cy="4500433"/>
          </a:xfrm>
        </p:spPr>
        <p:txBody>
          <a:bodyPr/>
          <a:lstStyle/>
          <a:p>
            <a:r>
              <a:rPr lang="fa-IR" dirty="0"/>
              <a:t>تالاسمی </a:t>
            </a:r>
            <a:r>
              <a:rPr lang="en-US" dirty="0"/>
              <a:t>B ، </a:t>
            </a:r>
            <a:r>
              <a:rPr lang="fa-IR" dirty="0" smtClean="0"/>
              <a:t>(بتا) </a:t>
            </a:r>
            <a:r>
              <a:rPr lang="fa-IR" dirty="0"/>
              <a:t>نوع شایعتر تالاسمی است و در ایران نیز شایعتر </a:t>
            </a:r>
            <a:r>
              <a:rPr lang="fa-IR" dirty="0" smtClean="0"/>
              <a:t>است . به دلیل اینکه روی کروموزوم 11فقط </a:t>
            </a:r>
            <a:r>
              <a:rPr lang="fa-IR" dirty="0"/>
              <a:t>یک ژن بتا وجود دارد، پس سلولهای انسان 2 نسخه ژن بتا </a:t>
            </a:r>
            <a:r>
              <a:rPr lang="fa-IR" dirty="0" smtClean="0"/>
              <a:t>دارد</a:t>
            </a:r>
          </a:p>
          <a:p>
            <a:r>
              <a:rPr lang="fa-IR" dirty="0"/>
              <a:t>بتا تالاسمی </a:t>
            </a:r>
            <a:r>
              <a:rPr lang="fa-IR" dirty="0" smtClean="0"/>
              <a:t>مینور(هتروزیگوتها )</a:t>
            </a:r>
          </a:p>
          <a:p>
            <a:r>
              <a:rPr lang="fa-IR" dirty="0"/>
              <a:t>بتا تالاسمی ماژور </a:t>
            </a:r>
            <a:r>
              <a:rPr lang="fa-IR" dirty="0" smtClean="0"/>
              <a:t>( هموزیگوت)</a:t>
            </a:r>
          </a:p>
          <a:p>
            <a:r>
              <a:rPr lang="fa-IR" dirty="0"/>
              <a:t>تالاسمی خفیف </a:t>
            </a:r>
            <a:r>
              <a:rPr lang="fa-IR" dirty="0" smtClean="0"/>
              <a:t>(مینور )که </a:t>
            </a:r>
            <a:r>
              <a:rPr lang="fa-IR" dirty="0"/>
              <a:t>هتروزیگوت است و ناقل هم به آنها گفته می شود. یک ژن معیوب ویک </a:t>
            </a:r>
            <a:r>
              <a:rPr lang="fa-IR" dirty="0" smtClean="0"/>
              <a:t>ژن سالم </a:t>
            </a:r>
            <a:r>
              <a:rPr lang="fa-IR" dirty="0"/>
              <a:t>دارند. علائم در اینها بسیارخفیف است وحتی ممکن است تا پایان عمر هم متوجه نشوند. اینها </a:t>
            </a:r>
            <a:r>
              <a:rPr lang="fa-IR" dirty="0" smtClean="0"/>
              <a:t>گروهی هستند </a:t>
            </a:r>
            <a:r>
              <a:rPr lang="fa-IR" dirty="0"/>
              <a:t>که اگر غربالگری نشوند، به طور معمول کشف نمی </a:t>
            </a:r>
            <a:r>
              <a:rPr lang="fa-IR" dirty="0" smtClean="0"/>
              <a:t>شوند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48695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0024" y="705394"/>
            <a:ext cx="8915400" cy="5205828"/>
          </a:xfrm>
        </p:spPr>
        <p:txBody>
          <a:bodyPr>
            <a:normAutofit fontScale="92500" lnSpcReduction="10000"/>
          </a:bodyPr>
          <a:lstStyle/>
          <a:p>
            <a:r>
              <a:rPr lang="fa-IR" dirty="0"/>
              <a:t>تالاسمی شدید: در این نوع هر دو ژن بتا جهش پیدا کرده و بیماری به طور واضح نشان داده می شود. به</a:t>
            </a:r>
          </a:p>
          <a:p>
            <a:r>
              <a:rPr lang="fa-IR" dirty="0"/>
              <a:t>اینها افراد هموزیگوت بیمار یا تالاسمی ماژورگفته می شود. در این افراد هموگلوبین خیلی پایین است و نیاز</a:t>
            </a:r>
          </a:p>
          <a:p>
            <a:r>
              <a:rPr lang="fa-IR" dirty="0"/>
              <a:t>به تزریق خون مکرر دارند. البته بچه هایی که با این مشخصه به دنیا می آیند در اوایل تولد خود نسبتا</a:t>
            </a:r>
          </a:p>
          <a:p>
            <a:r>
              <a:rPr lang="fa-IR" dirty="0"/>
              <a:t>طبیعی هستند ولی بعد از 6 ماهگی تا 2 سالگی مشکلاتشان مشخص می شود. همچنین اگر کم خونی این</a:t>
            </a:r>
          </a:p>
          <a:p>
            <a:r>
              <a:rPr lang="fa-IR" dirty="0"/>
              <a:t>کودکان درمان نشود، مراکز خون ساز مانند مغزاستخوان برای جبران کم خونی به خونسازی غیرموثر ادامه</a:t>
            </a:r>
          </a:p>
          <a:p>
            <a:r>
              <a:rPr lang="fa-IR" dirty="0"/>
              <a:t>می دهد و این موضوع نیز باعث می شود، اندامهای خونسازی مثل کبد، طحال واستخوانها بزرگ شوند و در</a:t>
            </a:r>
          </a:p>
          <a:p>
            <a:r>
              <a:rPr lang="fa-IR" dirty="0"/>
              <a:t>نتیجه وقتی طحال بزرگ شود، شکم آنها نیز بزرگ می شود. استخوانها به خصوص استخونهای صورت نیز</a:t>
            </a:r>
          </a:p>
          <a:p>
            <a:r>
              <a:rPr lang="fa-IR" dirty="0"/>
              <a:t>بزرگ شده وحتی دچار تغییرشکل می شوند. استخوانها شکننده بوده و مستعد عفونت می باشند. این افراد</a:t>
            </a:r>
          </a:p>
          <a:p>
            <a:r>
              <a:rPr lang="fa-IR" dirty="0"/>
              <a:t>دچار تاخیر رشد، رنگ پریدگی، بیقراری واختلال رشد نیز می شوند.</a:t>
            </a:r>
          </a:p>
        </p:txBody>
      </p:sp>
    </p:spTree>
    <p:extLst>
      <p:ext uri="{BB962C8B-B14F-4D97-AF65-F5344CB8AC3E}">
        <p14:creationId xmlns:p14="http://schemas.microsoft.com/office/powerpoint/2010/main" val="1103198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3736" y="522514"/>
            <a:ext cx="8915400" cy="5440960"/>
          </a:xfrm>
        </p:spPr>
        <p:txBody>
          <a:bodyPr>
            <a:normAutofit/>
          </a:bodyPr>
          <a:lstStyle/>
          <a:p>
            <a:r>
              <a:rPr lang="fa-IR" b="1" dirty="0"/>
              <a:t>اپیدمیولوژی بیماری</a:t>
            </a:r>
          </a:p>
          <a:p>
            <a:r>
              <a:rPr lang="fa-IR" dirty="0"/>
              <a:t>حدود </a:t>
            </a:r>
            <a:r>
              <a:rPr lang="fa-IR" dirty="0" smtClean="0"/>
              <a:t>1.5 </a:t>
            </a:r>
            <a:r>
              <a:rPr lang="fa-IR" dirty="0"/>
              <a:t>تا 3 درصد جمعیت جهان، یعنی 80 تا 90 میلیون نفر، ناقل بتا تالاسمی مینور هستند ودر ناحیه</a:t>
            </a:r>
          </a:p>
          <a:p>
            <a:r>
              <a:rPr lang="fa-IR" dirty="0"/>
              <a:t>جنوب شرق آسیا شیوع ناقلین آلفا تالاسمی به 10 تا 20 درصد می رسد. تخمین زده می شود سالانه </a:t>
            </a:r>
            <a:r>
              <a:rPr lang="fa-IR" dirty="0" smtClean="0"/>
              <a:t>حداقل60000 </a:t>
            </a:r>
            <a:r>
              <a:rPr lang="fa-IR" dirty="0"/>
              <a:t>مورد جدید بتا تالاسمی ماژور در جهان متولد می شوند و بیشتر این موارد </a:t>
            </a:r>
            <a:r>
              <a:rPr lang="fa-IR" dirty="0" smtClean="0"/>
              <a:t>در کشورهای </a:t>
            </a:r>
            <a:r>
              <a:rPr lang="fa-IR" dirty="0"/>
              <a:t>در </a:t>
            </a:r>
            <a:r>
              <a:rPr lang="fa-IR" dirty="0" smtClean="0"/>
              <a:t>حال توسعه </a:t>
            </a:r>
            <a:r>
              <a:rPr lang="fa-IR" dirty="0"/>
              <a:t>رخ می دهد.</a:t>
            </a:r>
          </a:p>
          <a:p>
            <a:r>
              <a:rPr lang="fa-IR" dirty="0"/>
              <a:t>پراکندگی تالاسمی در جهان در همه نژادها وجود دارد. منتهی در مناطقی مانند اطراف مدیترانه از </a:t>
            </a:r>
            <a:r>
              <a:rPr lang="fa-IR" dirty="0" smtClean="0"/>
              <a:t>قبیل یونان</a:t>
            </a:r>
            <a:r>
              <a:rPr lang="fa-IR" dirty="0"/>
              <a:t>، قبرس و ایتالیا و خاورمیانه از قبیل ایران، ترکیه و سوریه وآسیا مانند هندوستان و پاکستان و </a:t>
            </a:r>
            <a:r>
              <a:rPr lang="fa-IR" dirty="0" smtClean="0"/>
              <a:t>ناحیه جنوب </a:t>
            </a:r>
            <a:r>
              <a:rPr lang="fa-IR" dirty="0"/>
              <a:t>شرقی پراکندگی بیشتری </a:t>
            </a:r>
            <a:r>
              <a:rPr lang="fa-IR" dirty="0" smtClean="0"/>
              <a:t>دارد.</a:t>
            </a:r>
          </a:p>
          <a:p>
            <a:r>
              <a:rPr lang="fa-IR" dirty="0"/>
              <a:t> شایعترین نوع تالاسمی در </a:t>
            </a:r>
            <a:r>
              <a:rPr lang="fa-IR" dirty="0" smtClean="0"/>
              <a:t>ایران،نوع </a:t>
            </a:r>
            <a:r>
              <a:rPr lang="fa-IR" dirty="0"/>
              <a:t>بتا می باشد و تالاسمی آلفا بسیار نادر است . پراکندگی این بیماری در مناطق مختلف کشور </a:t>
            </a:r>
            <a:r>
              <a:rPr lang="fa-IR" dirty="0" smtClean="0"/>
              <a:t>یکسان نیست </a:t>
            </a:r>
            <a:r>
              <a:rPr lang="fa-IR" dirty="0"/>
              <a:t>وهمانطور که می بینید در حاشیه دریای خزر یعنی شمال کشور، سواحل خلیج فارس و دریای </a:t>
            </a:r>
            <a:r>
              <a:rPr lang="fa-IR" dirty="0" smtClean="0"/>
              <a:t>عمان شایعتر </a:t>
            </a:r>
            <a:r>
              <a:rPr lang="fa-IR" dirty="0"/>
              <a:t>است .</a:t>
            </a:r>
            <a:endParaRPr lang="fa-IR" dirty="0" smtClean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85186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5583" y="326570"/>
            <a:ext cx="10189029" cy="607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21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/>
              <a:t>توارث اتوزومی مغلوب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3303" y="1698171"/>
            <a:ext cx="9261566" cy="436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58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/>
              <a:t>استراتژی های پیشگیری از تالاسمی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استراتژی اصلی: غربالگری زوج ها در زمان ازدواج و پیشنهاد جدائی از هم و انتخاب فردی غیر ناقل </a:t>
            </a:r>
            <a:r>
              <a:rPr lang="fa-IR" dirty="0" smtClean="0"/>
              <a:t>برای ازدواج </a:t>
            </a:r>
            <a:r>
              <a:rPr lang="fa-IR" dirty="0"/>
              <a:t>به زوج های ناقل و اگر نمی پذیرفتند، آموزش روش مطمئن پیشگیری از بارداری داده می شد.</a:t>
            </a:r>
          </a:p>
          <a:p>
            <a:r>
              <a:rPr lang="fa-IR" dirty="0"/>
              <a:t>در سال 1376 ، به خاطر اینکه مردم مقاومت نشان می دادند و علیرغم اینکه ناقل بودند، علاقه به ازدواج </a:t>
            </a:r>
            <a:r>
              <a:rPr lang="fa-IR" dirty="0" smtClean="0"/>
              <a:t>با یکدیگر </a:t>
            </a:r>
            <a:r>
              <a:rPr lang="fa-IR" dirty="0"/>
              <a:t>را داشتند، امکان ارائه مشاوره غیر مستقیم فراهم شد و موجب کاهش موارد جدید بتا تالاسمی </a:t>
            </a:r>
            <a:r>
              <a:rPr lang="fa-IR" dirty="0" smtClean="0"/>
              <a:t>ماژور شد </a:t>
            </a:r>
            <a:r>
              <a:rPr lang="fa-IR" dirty="0"/>
              <a:t>و سیستم بتواند بروز این بیماری را کنترل کند</a:t>
            </a:r>
          </a:p>
        </p:txBody>
      </p:sp>
    </p:spTree>
    <p:extLst>
      <p:ext uri="{BB962C8B-B14F-4D97-AF65-F5344CB8AC3E}">
        <p14:creationId xmlns:p14="http://schemas.microsoft.com/office/powerpoint/2010/main" val="3904386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4" y="1358537"/>
            <a:ext cx="8911687" cy="4552685"/>
          </a:xfrm>
        </p:spPr>
        <p:txBody>
          <a:bodyPr>
            <a:normAutofit/>
          </a:bodyPr>
          <a:lstStyle/>
          <a:p>
            <a:r>
              <a:rPr lang="fa-IR" dirty="0"/>
              <a:t>در سال </a:t>
            </a:r>
            <a:r>
              <a:rPr lang="fa-IR" dirty="0" smtClean="0"/>
              <a:t>1380 </a:t>
            </a:r>
            <a:r>
              <a:rPr lang="fa-IR" dirty="0"/>
              <a:t>استراتژی دوم برنامه:</a:t>
            </a:r>
          </a:p>
          <a:p>
            <a:r>
              <a:rPr lang="fa-IR" dirty="0"/>
              <a:t>براساس این استراتژی خانواده ی بیماران تالاسمی شناسایی شده و تحت مشاوره قرارمی گیرند و </a:t>
            </a:r>
            <a:r>
              <a:rPr lang="fa-IR" dirty="0" smtClean="0"/>
              <a:t>درصورتی که </a:t>
            </a:r>
            <a:r>
              <a:rPr lang="fa-IR" dirty="0"/>
              <a:t>فرزند سالم نداشته باشند، برای داشتن فرزند سالم به مراکز تشخیص پیش از تولد ارجاع می شوند </a:t>
            </a:r>
            <a:r>
              <a:rPr lang="fa-IR" dirty="0" smtClean="0"/>
              <a:t>تاتکلیف </a:t>
            </a:r>
            <a:r>
              <a:rPr lang="fa-IR" dirty="0"/>
              <a:t>والدین بیماران تالاسمی را مشخص </a:t>
            </a:r>
            <a:r>
              <a:rPr lang="fa-IR" dirty="0" smtClean="0"/>
              <a:t>نمایند.</a:t>
            </a:r>
          </a:p>
          <a:p>
            <a:r>
              <a:rPr lang="fa-IR" dirty="0"/>
              <a:t>استراتژی سوم</a:t>
            </a:r>
          </a:p>
          <a:p>
            <a:r>
              <a:rPr lang="fa-IR" dirty="0" smtClean="0"/>
              <a:t>در </a:t>
            </a:r>
            <a:r>
              <a:rPr lang="fa-IR" dirty="0"/>
              <a:t>سال 1382 فعالیتهای اجرایی آن مطرح شد.</a:t>
            </a:r>
          </a:p>
          <a:p>
            <a:r>
              <a:rPr lang="fa-IR" dirty="0" smtClean="0"/>
              <a:t>این </a:t>
            </a:r>
            <a:r>
              <a:rPr lang="fa-IR" dirty="0"/>
              <a:t>استراتژی از نیمه ی اول سال 1384 در استانهای پرشیوع استقرار یافت.</a:t>
            </a:r>
          </a:p>
          <a:p>
            <a:r>
              <a:rPr lang="fa-IR" dirty="0" smtClean="0"/>
              <a:t>زوجهایی </a:t>
            </a:r>
            <a:r>
              <a:rPr lang="fa-IR" dirty="0"/>
              <a:t>که قبل از سال 1376 </a:t>
            </a:r>
            <a:r>
              <a:rPr lang="fa-IR" dirty="0" smtClean="0"/>
              <a:t>(سال </a:t>
            </a:r>
            <a:r>
              <a:rPr lang="fa-IR" dirty="0"/>
              <a:t>کشوری شدن </a:t>
            </a:r>
            <a:r>
              <a:rPr lang="fa-IR" dirty="0" smtClean="0"/>
              <a:t>برنامه) </a:t>
            </a:r>
            <a:r>
              <a:rPr lang="fa-IR" dirty="0"/>
              <a:t>ازدواج کرده اند بررسی می شوند تا </a:t>
            </a:r>
            <a:r>
              <a:rPr lang="fa-IR" dirty="0" smtClean="0"/>
              <a:t>درصورتیکه </a:t>
            </a:r>
            <a:r>
              <a:rPr lang="fa-IR" dirty="0"/>
              <a:t>زوج ناقل باشند، مشاوره شوند و منجر شد تا از تولد فرزند مبتلا به تالاسمی ماژور پیشگیری شود</a:t>
            </a:r>
            <a:r>
              <a:rPr lang="fa-IR" dirty="0" smtClean="0"/>
              <a:t>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3849646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62</TotalTime>
  <Words>1102</Words>
  <Application>Microsoft Office PowerPoint</Application>
  <PresentationFormat>Widescreen</PresentationFormat>
  <Paragraphs>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Tahoma</vt:lpstr>
      <vt:lpstr>Wingdings 3</vt:lpstr>
      <vt:lpstr>Wisp</vt:lpstr>
      <vt:lpstr>تالاسمی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توارث اتوزومی مغلوب</vt:lpstr>
      <vt:lpstr>استراتژی های پیشگیری از تالاسمی</vt:lpstr>
      <vt:lpstr>PowerPoint Presentation</vt:lpstr>
      <vt:lpstr>الگوریتم شناسایی زوجها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تالاسمی</dc:title>
  <dc:creator>sarma</dc:creator>
  <cp:lastModifiedBy>sarma</cp:lastModifiedBy>
  <cp:revision>7</cp:revision>
  <dcterms:created xsi:type="dcterms:W3CDTF">2023-08-22T05:27:45Z</dcterms:created>
  <dcterms:modified xsi:type="dcterms:W3CDTF">2023-08-22T06:30:21Z</dcterms:modified>
</cp:coreProperties>
</file>