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91" r:id="rId2"/>
    <p:sldId id="292" r:id="rId3"/>
    <p:sldId id="290" r:id="rId4"/>
    <p:sldId id="257" r:id="rId5"/>
    <p:sldId id="293" r:id="rId6"/>
    <p:sldId id="294" r:id="rId7"/>
    <p:sldId id="295" r:id="rId8"/>
    <p:sldId id="260" r:id="rId9"/>
    <p:sldId id="296" r:id="rId10"/>
    <p:sldId id="261" r:id="rId11"/>
    <p:sldId id="262" r:id="rId12"/>
    <p:sldId id="263" r:id="rId13"/>
    <p:sldId id="264" r:id="rId14"/>
    <p:sldId id="265" r:id="rId15"/>
    <p:sldId id="266" r:id="rId16"/>
    <p:sldId id="297" r:id="rId17"/>
    <p:sldId id="267" r:id="rId18"/>
    <p:sldId id="268" r:id="rId19"/>
    <p:sldId id="269" r:id="rId20"/>
    <p:sldId id="28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47A9DF7-9DEA-4E0A-9724-955D4B075C14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B0BD87B-A387-4BB8-988F-7B61AE99A98E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114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9DF7-9DEA-4E0A-9724-955D4B075C14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D87B-A387-4BB8-988F-7B61AE99A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4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9DF7-9DEA-4E0A-9724-955D4B075C14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D87B-A387-4BB8-988F-7B61AE99A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73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9DF7-9DEA-4E0A-9724-955D4B075C14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D87B-A387-4BB8-988F-7B61AE99A9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6800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9DF7-9DEA-4E0A-9724-955D4B075C14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D87B-A387-4BB8-988F-7B61AE99A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34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9DF7-9DEA-4E0A-9724-955D4B075C14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D87B-A387-4BB8-988F-7B61AE99A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46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9DF7-9DEA-4E0A-9724-955D4B075C14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D87B-A387-4BB8-988F-7B61AE99A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81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9DF7-9DEA-4E0A-9724-955D4B075C14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D87B-A387-4BB8-988F-7B61AE99A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86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9DF7-9DEA-4E0A-9724-955D4B075C14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D87B-A387-4BB8-988F-7B61AE99A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17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9DF7-9DEA-4E0A-9724-955D4B075C14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D87B-A387-4BB8-988F-7B61AE99A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9DF7-9DEA-4E0A-9724-955D4B075C14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D87B-A387-4BB8-988F-7B61AE99A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9DF7-9DEA-4E0A-9724-955D4B075C14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D87B-A387-4BB8-988F-7B61AE99A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01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9DF7-9DEA-4E0A-9724-955D4B075C14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D87B-A387-4BB8-988F-7B61AE99A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25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9DF7-9DEA-4E0A-9724-955D4B075C14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D87B-A387-4BB8-988F-7B61AE99A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5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9DF7-9DEA-4E0A-9724-955D4B075C14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D87B-A387-4BB8-988F-7B61AE99A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1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9DF7-9DEA-4E0A-9724-955D4B075C14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D87B-A387-4BB8-988F-7B61AE99A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4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9DF7-9DEA-4E0A-9724-955D4B075C14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D87B-A387-4BB8-988F-7B61AE99A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6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9DF7-9DEA-4E0A-9724-955D4B075C14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D87B-A387-4BB8-988F-7B61AE99A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0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47A9DF7-9DEA-4E0A-9724-955D4B075C14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B0BD87B-A387-4BB8-988F-7B61AE99A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5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0E42E-2F79-46AC-9D6F-A2E0DADB3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1" y="476672"/>
            <a:ext cx="7797662" cy="48979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9600" b="1" dirty="0"/>
              <a:t>لپتوسپیروزیس</a:t>
            </a:r>
          </a:p>
          <a:p>
            <a:pPr marL="0" indent="0" algn="ctr">
              <a:buNone/>
            </a:pPr>
            <a:r>
              <a:rPr lang="fa-IR" sz="3200" b="1" dirty="0"/>
              <a:t>شبکه بهداشت ودرمان شهرستان فومن</a:t>
            </a:r>
          </a:p>
          <a:p>
            <a:pPr marL="0" indent="0" algn="ctr">
              <a:buNone/>
            </a:pPr>
            <a:r>
              <a:rPr lang="fa-IR" sz="2800" b="1" dirty="0"/>
              <a:t>گروه پیشگیری و مبارزه </a:t>
            </a:r>
            <a:r>
              <a:rPr lang="fa-IR" sz="2400" b="1" dirty="0"/>
              <a:t>با</a:t>
            </a:r>
            <a:r>
              <a:rPr lang="fa-IR" sz="2800" b="1" dirty="0"/>
              <a:t> بیماری ها</a:t>
            </a:r>
          </a:p>
        </p:txBody>
      </p:sp>
    </p:spTree>
    <p:extLst>
      <p:ext uri="{BB962C8B-B14F-4D97-AF65-F5344CB8AC3E}">
        <p14:creationId xmlns:p14="http://schemas.microsoft.com/office/powerpoint/2010/main" val="1523262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>
                <a:cs typeface="+mn-cs"/>
              </a:rPr>
              <a:t>علایم در انسان </a:t>
            </a:r>
            <a:endParaRPr lang="en-US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شکل بدون علامت ،که 15 تا 40 %موارد</a:t>
            </a:r>
          </a:p>
          <a:p>
            <a:pPr marL="0" indent="0" algn="r" rtl="1">
              <a:buNone/>
            </a:pPr>
            <a:endParaRPr lang="fa-IR" dirty="0"/>
          </a:p>
          <a:p>
            <a:r>
              <a:rPr lang="fa-IR" dirty="0"/>
              <a:t>شکل با علامت که حدود 85-60 موارد   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/>
              <a:t>بازردی 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/>
              <a:t>بدون زردی </a:t>
            </a:r>
          </a:p>
        </p:txBody>
      </p:sp>
    </p:spTree>
    <p:extLst>
      <p:ext uri="{BB962C8B-B14F-4D97-AF65-F5344CB8AC3E}">
        <p14:creationId xmlns:p14="http://schemas.microsoft.com/office/powerpoint/2010/main" val="139199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>
                <a:solidFill>
                  <a:srgbClr val="C00000"/>
                </a:solidFill>
                <a:cs typeface="+mn-cs"/>
              </a:rPr>
              <a:t>بدون زردی ( زردی خفیف ) </a:t>
            </a:r>
            <a:endParaRPr lang="en-US" b="1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dirty="0"/>
              <a:t>بیش از 90 درصد موارد علامت دار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/>
              <a:t>علایم خفیف شامل آنفلونزا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/>
              <a:t>سردرد ،درد عضلانی ،تب و لرز ،تهوع و استفراغ و درد شکم تظاهرات پوستی، اسهال ، درد مفاصل ،گلودرد ،درد استخوان و تظاهرات چشمی ،قرمزي ملتحمه چشم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5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70485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032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  <a:t>همراه با زردی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dirty="0"/>
              <a:t>سندروم ویل 10 در صد موارد 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/>
              <a:t>علایم شدید تر همراه با زردي بوده و می تواند منجر به مرگ بیمار شود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/>
              <a:t>خونریزي ،آنمی ،اختلالات هوشیاري، تب مداوم ،اختلالات کبد (بزرگی کبد و زردي)اختلالات کلیوي ،تظاهرات هموراژیک و خونریزي پوستی ،ترومبوسیتوپنی،خونریزي ملتحمه چشم ،خلط خونی خونریزي از دستگاه گوارش و ادرار خونی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3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>
                <a:cs typeface="+mn-cs"/>
              </a:rPr>
              <a:t>علایم بیماري در دامها</a:t>
            </a:r>
            <a:endParaRPr lang="en-US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گاو:</a:t>
            </a:r>
          </a:p>
          <a:p>
            <a:pPr algn="r" rtl="1"/>
            <a:r>
              <a:rPr lang="fa-IR" dirty="0"/>
              <a:t>به شکل حاد ،تحت حاد و مزمن می باشد</a:t>
            </a:r>
          </a:p>
          <a:p>
            <a:pPr algn="r" rtl="1"/>
            <a:r>
              <a:rPr lang="fa-IR" dirty="0"/>
              <a:t> تب 41 درجه سانتی گراد –بی اشتهایی –خون شاشی –کاهش شیر-شیر حاوي لخته هاي خون که برنگ زرد مایل به نارنجی است . ممکن است سقط جنین در ثلث آخر آبستنی دیده شود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83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692696"/>
            <a:ext cx="7797662" cy="4681889"/>
          </a:xfrm>
        </p:spPr>
        <p:txBody>
          <a:bodyPr/>
          <a:lstStyle/>
          <a:p>
            <a:pPr marL="0" indent="0" algn="r" rtl="1">
              <a:buNone/>
            </a:pPr>
            <a:r>
              <a:rPr lang="fa-IR" sz="4400" b="1" dirty="0"/>
              <a:t>اسب:</a:t>
            </a:r>
          </a:p>
          <a:p>
            <a:pPr algn="r" rtl="1"/>
            <a:r>
              <a:rPr lang="fa-IR" dirty="0"/>
              <a:t>مشابه علایم بیماري در گاو است. </a:t>
            </a:r>
          </a:p>
          <a:p>
            <a:pPr algn="r" rtl="1"/>
            <a:r>
              <a:rPr lang="fa-IR" dirty="0"/>
              <a:t>چشم درد متناوب با علایم اشک ریزش –ورم قرنیه و تورم ملتحمه که منتج به کوري می شود. در اسبها دیده شده است . سقط جنین نیز ممکن است دیده شود.</a:t>
            </a:r>
          </a:p>
          <a:p>
            <a:pPr algn="r" rtl="1"/>
            <a:r>
              <a:rPr lang="fa-IR" dirty="0"/>
              <a:t>گوسفند وبز:علایم یرقان( زردي مخاطها )-تنفس صدادار و سقط جنین دیده می شود.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35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522A1-8C87-4507-AA03-7D38846DE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>
                <a:cs typeface="+mn-cs"/>
              </a:rPr>
              <a:t>تشخیص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ABC09-7F79-4E08-85DC-26D3B3831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1" y="2063397"/>
            <a:ext cx="7797662" cy="17976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  <a:t>تهیه اسمیر خون </a:t>
            </a:r>
          </a:p>
          <a:p>
            <a:pPr marL="0" indent="0">
              <a:buNone/>
            </a:pPr>
            <a: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  <a:t>ایمونوفلوئورسانس مستقیم و غیر مستقیم</a:t>
            </a:r>
          </a:p>
          <a:p>
            <a:pPr marL="0" indent="0">
              <a:buNone/>
            </a:pPr>
            <a: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  <a:t>کشت </a:t>
            </a:r>
          </a:p>
          <a:p>
            <a:pPr marL="0" indent="0">
              <a:buNone/>
            </a:pPr>
            <a: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  <a:t>الایزا و پی سی آر</a:t>
            </a:r>
          </a:p>
        </p:txBody>
      </p:sp>
    </p:spTree>
    <p:extLst>
      <p:ext uri="{BB962C8B-B14F-4D97-AF65-F5344CB8AC3E}">
        <p14:creationId xmlns:p14="http://schemas.microsoft.com/office/powerpoint/2010/main" val="2813259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  <a:t>درمان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1556792"/>
            <a:ext cx="7797662" cy="3817793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/>
              <a:t>علت مرگ در بيشتر موارد نارسائي توأم کبد و کليه و اختلالات خوني توأم با خونريزي ، نارسايي تنفسي در بالغين و يا بي نظمي ضربان قلب به علت ميوکارديت مي باشد . </a:t>
            </a:r>
          </a:p>
          <a:p>
            <a:pPr marL="0" indent="0" algn="r" rtl="1">
              <a:buNone/>
            </a:pPr>
            <a:r>
              <a:rPr lang="fa-IR" dirty="0"/>
              <a:t>درمان آنتی بیوتیکی </a:t>
            </a:r>
          </a:p>
          <a:p>
            <a:pPr marL="0" indent="0" algn="r" rtl="1">
              <a:buNone/>
            </a:pPr>
            <a:r>
              <a:rPr lang="fa-IR" dirty="0"/>
              <a:t>با کنترل مایعات زیر نظر پزشک متخصص عفونی و مراقبت شدید از بیمار و درمان نارسایی کلیه می تواند به بهبود بیمار کمک کند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90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روشهاي پیشگیري و کنترل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r" rtl="1">
              <a:buNone/>
            </a:pPr>
            <a:r>
              <a:rPr lang="fa-IR" dirty="0"/>
              <a:t>- استفاده از وسایل حفاظتی از قبیل چکمه ،دستکش و پیش بند توسط افرادي که به عنوان مشاغل پر خطر هستند مثل</a:t>
            </a:r>
          </a:p>
          <a:p>
            <a:pPr marL="0" indent="0" algn="r" rtl="1">
              <a:buNone/>
            </a:pPr>
            <a:r>
              <a:rPr lang="fa-IR" dirty="0"/>
              <a:t>برنجکاران و شالیکاران در موقع کار در مزرعه ،کارکنان کشتارگاه و کارگران معادن و فاضلاب ها .</a:t>
            </a:r>
          </a:p>
          <a:p>
            <a:pPr marL="0" indent="0" algn="r" rtl="1">
              <a:buNone/>
            </a:pPr>
            <a:r>
              <a:rPr lang="fa-IR" dirty="0"/>
              <a:t>- آموزش مردم وگروههاي در معرض خطر در خصوصااهمیت بیماري، راههاي انتقال و بکار بردن نکات بهداشتی و حفاظتی در موقع فعالیت</a:t>
            </a:r>
          </a:p>
          <a:p>
            <a:pPr marL="0" indent="0" algn="r" rtl="1">
              <a:buNone/>
            </a:pPr>
            <a:r>
              <a:rPr lang="fa-IR" dirty="0"/>
              <a:t>-آموزش مردم جهت اجتناب از شنا، در آبهاي برکه هاي مشکوك و جلوگیري از ادرار کردن حیوانات نزدیک آبها .</a:t>
            </a:r>
          </a:p>
          <a:p>
            <a:pPr marL="0" indent="0" algn="r" rtl="1">
              <a:buNone/>
            </a:pPr>
            <a:r>
              <a:rPr lang="fa-IR" dirty="0"/>
              <a:t>مبارزه با جوندگان و سگهاي ولگرد در محل از طریق هماهنگی با ارگانهاي مربوطه .</a:t>
            </a:r>
          </a:p>
          <a:p>
            <a:pPr marL="0" indent="0" algn="r" rtl="1">
              <a:buNone/>
            </a:pPr>
            <a:r>
              <a:rPr lang="fa-IR" dirty="0"/>
              <a:t>- اعلام موارد مشکوك سقط هاي دامی به دامپزشکی جهت بررسی منبع احتمالی بیماري</a:t>
            </a:r>
          </a:p>
          <a:p>
            <a:pPr marL="0" indent="0" algn="r" rtl="1">
              <a:buNone/>
            </a:pPr>
            <a:r>
              <a:rPr lang="fa-IR" dirty="0"/>
              <a:t>- واکسیناسیون دام ها علیه بیماري توسط دامپزشکی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16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3600" b="1" dirty="0"/>
              <a:t>انتظارات از بهورز جهت پیشگیري و کنترل بیماري در منطقه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fa-IR" dirty="0"/>
              <a:t>اعلام موارد مشکوك به مراکز بهداشتی درمانی و مراکز درمانی و بیمارستانها .</a:t>
            </a:r>
          </a:p>
          <a:p>
            <a:pPr algn="r" rtl="1"/>
            <a:r>
              <a:rPr lang="fa-IR" dirty="0"/>
              <a:t>- اعلام موارد مثبت به دامپزشکی و مسئولین جهت بررسی منبع عفونت .</a:t>
            </a:r>
          </a:p>
          <a:p>
            <a:pPr algn="r" rtl="1"/>
            <a:r>
              <a:rPr lang="fa-IR" dirty="0"/>
              <a:t>- هماهنگی با دامپزشکی جهت واکسیناسیون دامهاي منطقه .</a:t>
            </a:r>
          </a:p>
          <a:p>
            <a:pPr algn="r" rtl="1"/>
            <a:r>
              <a:rPr lang="fa-IR" dirty="0"/>
              <a:t>- هماهنگی با مسئولین جهت مبارزه با جوندگان و سگهاي ولگرد</a:t>
            </a:r>
          </a:p>
          <a:p>
            <a:pPr algn="r" rtl="1"/>
            <a:r>
              <a:rPr lang="fa-IR" dirty="0"/>
              <a:t>- آموزش گروههاي در معرض خطر بخصوص کشاورزان ،برنجکاران ،شالیکاران درخصوص اهمیت بیماري راههاي انتقال و بکار بردن نکات بهداشتی و استفاده از وسایل حفاظتی در موقع کار در مزرعه و تماس با دام وذبح دام</a:t>
            </a:r>
          </a:p>
          <a:p>
            <a:pPr algn="r" rtl="1"/>
            <a:r>
              <a:rPr lang="fa-IR" dirty="0"/>
              <a:t>- اعلام سقطهاي مشکوك دامی به دامپزشکی جهت بررسی منبع عفونت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4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39566-3344-4921-929E-A7C8FA15D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>
                <a:solidFill>
                  <a:srgbClr val="C00000"/>
                </a:solidFill>
                <a:cs typeface="+mn-cs"/>
              </a:rPr>
              <a:t>لپتوسپیروزیس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9C7CE-6147-41F6-B2F9-8733445BF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/>
              <a:t>بیماري ویل ،</a:t>
            </a:r>
          </a:p>
          <a:p>
            <a:pPr marL="0" indent="0">
              <a:buNone/>
            </a:pPr>
            <a:r>
              <a:rPr lang="fa-IR" dirty="0"/>
              <a:t>بیماري ماهیگیران ،</a:t>
            </a:r>
          </a:p>
          <a:p>
            <a:pPr marL="0" indent="0">
              <a:buNone/>
            </a:pPr>
            <a:r>
              <a:rPr lang="fa-IR" dirty="0"/>
              <a:t>یرقان عفونی ،</a:t>
            </a:r>
          </a:p>
          <a:p>
            <a:pPr marL="0" indent="0">
              <a:buNone/>
            </a:pPr>
            <a:r>
              <a:rPr lang="fa-IR" dirty="0"/>
              <a:t>تب مرداب ،</a:t>
            </a:r>
          </a:p>
          <a:p>
            <a:pPr marL="0" indent="0">
              <a:buNone/>
            </a:pPr>
            <a:r>
              <a:rPr lang="fa-IR" dirty="0"/>
              <a:t>تب برنجکاران</a:t>
            </a:r>
          </a:p>
          <a:p>
            <a:pPr marL="0" indent="0">
              <a:buNone/>
            </a:pPr>
            <a:r>
              <a:rPr lang="fa-IR" dirty="0"/>
              <a:t>و...</a:t>
            </a:r>
          </a:p>
        </p:txBody>
      </p:sp>
    </p:spTree>
    <p:extLst>
      <p:ext uri="{BB962C8B-B14F-4D97-AF65-F5344CB8AC3E}">
        <p14:creationId xmlns:p14="http://schemas.microsoft.com/office/powerpoint/2010/main" val="4120344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476672"/>
            <a:ext cx="7797662" cy="4897913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12800" dirty="0">
                <a:solidFill>
                  <a:srgbClr val="C00000"/>
                </a:solidFill>
              </a:rPr>
              <a:t>خسته نباشید </a:t>
            </a:r>
            <a:endParaRPr lang="en-US" sz="1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479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لپتوسپیروز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ü"/>
            </a:pPr>
            <a:r>
              <a:rPr lang="fa-IR" sz="1800" dirty="0"/>
              <a:t> لپتوسپيروزيس يك بيماري مشترك بين انسان وحيوان با گسترش جهاني است. عفونتي كه مي تواند از طريق حيوان به انسان انتقال يابد 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800" dirty="0"/>
              <a:t>  لپتوسپيروزيس بوسيله يک باكتري مارپيچي شكل ، نازك و به شدت متحرك از جنس لپتوسپيرا ايجاد شده و مي تواند انواع مختلف حيوانات وحشي و خانگي را آلوده كند. حيوانات نيز  عفونت را از طريق ادرار انتشار مي دهند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800" dirty="0"/>
              <a:t>اين بيماري در تمام نقاط شهري و روستايي مناطق پيشرفته و در حال توسعه جهان بجز نواحي قطبي شايع است . 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800" dirty="0"/>
              <a:t>بيماري در فصل تابستان يا پاييز و در مناطق گرمسيري و در فصول باراني شيوع دارد</a:t>
            </a:r>
            <a:r>
              <a:rPr lang="fa-IR" dirty="0"/>
              <a:t>.</a:t>
            </a:r>
          </a:p>
          <a:p>
            <a:pPr algn="r" rtl="1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26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ادامه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ü"/>
            </a:pPr>
            <a:r>
              <a:rPr lang="fa-IR" sz="1800" dirty="0"/>
              <a:t>لپتوسپيروز بيماري شغلي برنج کاران ، کارگران مزارع نيشکر ، کشاورزان ، کارگران فاضلاب ها و معادن ، دام پزشکان ، کارگران کشتارگاه ها ، دامداران ، کارگران کارخانجات فرآورده هاي شيري ، ماهيگيران و افراد ارتشي است . 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800" dirty="0"/>
              <a:t>آلودگي با ادرار حيوانات اهلي و وحشي از طريق آب هاي آلوده منجر به همه گيري مي شود . 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800" dirty="0"/>
              <a:t>افرادی که در آب های آلوده اسکی روی آب ،قایق سواری و شنا می کنندبیشتر از سایر افراد در معرض خطر هستند 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2209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C34A4-3819-4E2B-9D83-805F71129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وضعیت بیماری در ایران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AF12B-4295-4ECB-B23C-36AB15188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1" y="2204863"/>
            <a:ext cx="7797662" cy="2520281"/>
          </a:xfrm>
        </p:spPr>
        <p:txBody>
          <a:bodyPr>
            <a:noAutofit/>
          </a:bodyPr>
          <a:lstStyle/>
          <a:p>
            <a:r>
              <a:rPr lang="fa-IR" sz="1800" dirty="0">
                <a:latin typeface="Arial" panose="020B0604020202020204" pitchFamily="34" charset="0"/>
              </a:rPr>
              <a:t>اولین مورد بیماری لپتوسپیروز در ایران در سال 1339 توسط اساتید موسسه تحقیقات واکسن و سرم سازی رازی در  یک چوپان گله گوسفندان شناسائی شد</a:t>
            </a:r>
          </a:p>
          <a:p>
            <a:r>
              <a:rPr lang="fa-IR" sz="1800" dirty="0">
                <a:latin typeface="Arial" panose="020B0604020202020204" pitchFamily="34" charset="0"/>
              </a:rPr>
              <a:t>• در ایران از نظر میزان بروز بیماری دو منطقه اندمیک و غیر اندمیک  تعریف شده است. منطقه اندمیک شامل استان های گیلان ، مازندران وگلستان که به ترتیب بیشترین موارد بیماری را دارد و منطقه غیر اندمیک شامل بقیه کشور است که موارد بیماری بصورت اسپورادیک گزارش می شود.</a:t>
            </a:r>
          </a:p>
          <a:p>
            <a:r>
              <a:rPr lang="fa-IR" sz="1800" dirty="0">
                <a:latin typeface="Arial" panose="020B0604020202020204" pitchFamily="34" charset="0"/>
              </a:rPr>
              <a:t>در کشور سالیانه در حدود 500 مورد گزارش و ثبت می شود که میزان بروز آن در کشور کمتر از 0.6 در یکصد هزار نفر می باشد . میزان بروز بیماری در مناصق اندمیک بین 5 تا 10 در یکصدهزار متغیر است. </a:t>
            </a:r>
          </a:p>
          <a:p>
            <a:r>
              <a:rPr lang="fa-IR" sz="1800" dirty="0">
                <a:latin typeface="Arial" panose="020B0604020202020204" pitchFamily="34" charset="0"/>
              </a:rPr>
              <a:t>در سال 1402 تعداد موارد مبتلا  351 مورد بوده است.</a:t>
            </a:r>
          </a:p>
        </p:txBody>
      </p:sp>
    </p:spTree>
    <p:extLst>
      <p:ext uri="{BB962C8B-B14F-4D97-AF65-F5344CB8AC3E}">
        <p14:creationId xmlns:p14="http://schemas.microsoft.com/office/powerpoint/2010/main" val="4272047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32D6F-3C43-49AA-8FA6-62AEC0FD5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4000" b="1" dirty="0">
                <a:latin typeface="Arial" panose="020B0604020202020204" pitchFamily="34" charset="0"/>
                <a:cs typeface="Arial" panose="020B0604020202020204" pitchFamily="34" charset="0"/>
              </a:rPr>
              <a:t>لپتوسپیروزیس</a:t>
            </a:r>
            <a:r>
              <a:rPr lang="fa-IR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B5AFD-84F0-48D6-9693-C05891C0B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1" y="1700808"/>
            <a:ext cx="7797662" cy="3673777"/>
          </a:xfrm>
        </p:spPr>
        <p:txBody>
          <a:bodyPr>
            <a:normAutofit/>
          </a:bodyPr>
          <a:lstStyle/>
          <a:p>
            <a:r>
              <a:rPr lang="fa-IR" sz="1600" dirty="0"/>
              <a:t>موارد بیماری از اردیبهشت شروع و در مهرماه خاتمه می یابد که در ماههای خرداد و شهریور بیشترین موارد گزارش می‌شود که منطبق با کار کشاورزان در مزارع برنج می باشد. </a:t>
            </a:r>
          </a:p>
          <a:p>
            <a:r>
              <a:rPr lang="fa-IR" sz="1600" dirty="0"/>
              <a:t>95% بیماران سابقه کار در مزرعه بویژه شالیکاری را دارند. </a:t>
            </a:r>
          </a:p>
          <a:p>
            <a:r>
              <a:rPr lang="fa-IR" sz="1600" dirty="0"/>
              <a:t>بیشترین موارد شناسایی شده ابتلا به بیماری در گروه سنی 60-30 سال می‌باشد. </a:t>
            </a:r>
          </a:p>
          <a:p>
            <a:r>
              <a:rPr lang="fa-IR" sz="1600" dirty="0"/>
              <a:t>کمتر از 10در صد موارد در گروه سنی کودکان قرار دارند.</a:t>
            </a:r>
          </a:p>
          <a:p>
            <a:r>
              <a:rPr lang="fa-IR" sz="1600" dirty="0"/>
              <a:t> مردان 75 درصد و زنان 25 در صد بیماران لپتوسپیروزی را تشکیل می‌دهند. </a:t>
            </a:r>
          </a:p>
          <a:p>
            <a:r>
              <a:rPr lang="fa-IR" sz="1600" dirty="0"/>
              <a:t>میزان کشندگی بیماری در سال 1378 در حدود 14 درصد بوده که بالاترین میزان ثبت شده است پس از آن میزان کشندگی بیماری سالیانه بطور متوسط 1.5در صد است.</a:t>
            </a:r>
          </a:p>
        </p:txBody>
      </p:sp>
    </p:spTree>
    <p:extLst>
      <p:ext uri="{BB962C8B-B14F-4D97-AF65-F5344CB8AC3E}">
        <p14:creationId xmlns:p14="http://schemas.microsoft.com/office/powerpoint/2010/main" val="2390732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1EC64-F28C-4FEB-8666-B0C956E29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>
                <a:cs typeface="+mn-cs"/>
              </a:rPr>
              <a:t>راه های انتقال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F7AC5-1AC1-4C13-B419-57C4A7E3A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a-IR" dirty="0"/>
              <a:t>تماس با آب و غذا و خاک آلوده به ادرار حیوان اهلی و وحشی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dirty="0"/>
              <a:t>خوردن غذا یا آب آلوده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dirty="0"/>
              <a:t>تماس پوستی مخاطی،از راه غشاهای مخاطی سالم (چشم و بینی و دهان 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dirty="0"/>
              <a:t>خراش های پوستی و تنفسی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dirty="0"/>
              <a:t>انتقال انسان به انسان نادر می باشد</a:t>
            </a:r>
          </a:p>
        </p:txBody>
      </p:sp>
    </p:spTree>
    <p:extLst>
      <p:ext uri="{BB962C8B-B14F-4D97-AF65-F5344CB8AC3E}">
        <p14:creationId xmlns:p14="http://schemas.microsoft.com/office/powerpoint/2010/main" val="4103935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انسان به انسان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1700808"/>
            <a:ext cx="7797662" cy="3319427"/>
          </a:xfrm>
        </p:spPr>
        <p:txBody>
          <a:bodyPr/>
          <a:lstStyle/>
          <a:p>
            <a:pPr algn="r" rtl="1"/>
            <a:r>
              <a:rPr lang="fa-IR" dirty="0"/>
              <a:t>آمیزش جنسی ،</a:t>
            </a:r>
          </a:p>
          <a:p>
            <a:pPr algn="r" rtl="1"/>
            <a:r>
              <a:rPr lang="fa-IR" dirty="0"/>
              <a:t>از طریق مادربه فرزند ،</a:t>
            </a:r>
          </a:p>
          <a:p>
            <a:pPr algn="r" rtl="1"/>
            <a:r>
              <a:rPr lang="fa-IR" dirty="0"/>
              <a:t>از طریق تغذیه با شیر مادر ،</a:t>
            </a:r>
          </a:p>
          <a:p>
            <a:pPr algn="r" rtl="1"/>
            <a:r>
              <a:rPr lang="fa-IR" dirty="0"/>
              <a:t>از طریق انتقال خون حاوي لپتوسپیرا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85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E49CE-96C2-4DF1-9C50-8D189A3F4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  <a:t>دوره کمون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1E724-AA8A-42BE-AA55-034BABD4A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1" y="2063397"/>
            <a:ext cx="7797662" cy="1869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400" dirty="0"/>
              <a:t>دوره کمون بیماری معمولا 7-14روز می باشد که می توانداز 2-26 روز متغیر باشد .</a:t>
            </a:r>
          </a:p>
        </p:txBody>
      </p:sp>
    </p:spTree>
    <p:extLst>
      <p:ext uri="{BB962C8B-B14F-4D97-AF65-F5344CB8AC3E}">
        <p14:creationId xmlns:p14="http://schemas.microsoft.com/office/powerpoint/2010/main" val="8026033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170</TotalTime>
  <Words>1124</Words>
  <Application>Microsoft Office PowerPoint</Application>
  <PresentationFormat>On-screen Show (4:3)</PresentationFormat>
  <Paragraphs>91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Impact</vt:lpstr>
      <vt:lpstr>Wingdings</vt:lpstr>
      <vt:lpstr>Main Event</vt:lpstr>
      <vt:lpstr>PowerPoint Presentation</vt:lpstr>
      <vt:lpstr>لپتوسپیروزیس </vt:lpstr>
      <vt:lpstr>لپتوسپیروز</vt:lpstr>
      <vt:lpstr>ادامه </vt:lpstr>
      <vt:lpstr>وضعیت بیماری در ایران </vt:lpstr>
      <vt:lpstr>لپتوسپیروزیس </vt:lpstr>
      <vt:lpstr>راه های انتقال </vt:lpstr>
      <vt:lpstr>انسان به انسان </vt:lpstr>
      <vt:lpstr>دوره کمون </vt:lpstr>
      <vt:lpstr>علایم در انسان </vt:lpstr>
      <vt:lpstr>بدون زردی ( زردی خفیف ) </vt:lpstr>
      <vt:lpstr>PowerPoint Presentation</vt:lpstr>
      <vt:lpstr>همراه با زردی </vt:lpstr>
      <vt:lpstr>علایم بیماري در دامها</vt:lpstr>
      <vt:lpstr>PowerPoint Presentation</vt:lpstr>
      <vt:lpstr>تشخیص </vt:lpstr>
      <vt:lpstr>درمان </vt:lpstr>
      <vt:lpstr>روشهاي پیشگیري و کنترل</vt:lpstr>
      <vt:lpstr>انتظارات از بهورز جهت پیشگیري و کنترل بیماري در منطقه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Hassan</dc:creator>
  <cp:lastModifiedBy>Mrs.Mirzaeii</cp:lastModifiedBy>
  <cp:revision>14</cp:revision>
  <dcterms:created xsi:type="dcterms:W3CDTF">2018-04-07T14:49:19Z</dcterms:created>
  <dcterms:modified xsi:type="dcterms:W3CDTF">2025-06-29T08:27:39Z</dcterms:modified>
</cp:coreProperties>
</file>