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5" r:id="rId27"/>
    <p:sldId id="279" r:id="rId2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B3F385-BDAF-4FA9-AD2E-C9F6E254AED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82"/>
            <p14:sldId id="283"/>
            <p14:sldId id="28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85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97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659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96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72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81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014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86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199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41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57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267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874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954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9301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27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2443-AADC-42CD-8256-906EF4A9D982}" type="datetimeFigureOut">
              <a:rPr lang="fa-IR" smtClean="0"/>
              <a:t>12/05/44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1ADDC1-E709-4B13-A8E8-D83D964AECF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72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425003"/>
            <a:ext cx="10242482" cy="5486219"/>
          </a:xfrm>
        </p:spPr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r>
              <a:rPr lang="fa-IR" dirty="0" smtClean="0"/>
              <a:t>شپش </a:t>
            </a:r>
            <a:r>
              <a:rPr lang="fa-IR" dirty="0"/>
              <a:t>تن دور از بدن ميزبان ،تا 10 روز قادر به زنده ماندن بوده و ضمناً بسيار پرتحرك است و مي تواند از تن و لباس ميزبان خارج </a:t>
            </a:r>
            <a:r>
              <a:rPr lang="fa-IR" dirty="0" smtClean="0"/>
              <a:t>وميزبان </a:t>
            </a:r>
            <a:r>
              <a:rPr lang="fa-IR" dirty="0"/>
              <a:t>ديگري را براي خود برگزيند كه اين نحو ه انتقال در مراكز تجمعي بيشتر است، </a:t>
            </a:r>
            <a:endParaRPr lang="fa-IR" dirty="0" smtClean="0"/>
          </a:p>
          <a:p>
            <a:r>
              <a:rPr lang="fa-IR" dirty="0" smtClean="0"/>
              <a:t>از </a:t>
            </a:r>
            <a:r>
              <a:rPr lang="fa-IR" dirty="0"/>
              <a:t>نظر البسه به ترتيب به </a:t>
            </a:r>
            <a:r>
              <a:rPr lang="fa-IR" dirty="0" smtClean="0"/>
              <a:t>لباسهاي پشمي</a:t>
            </a:r>
            <a:r>
              <a:rPr lang="fa-IR" dirty="0"/>
              <a:t>، پنبه اي و ابريشمي علاقه مند است اين شپش عمدتاً در مكانهايي با جمعيت متراكم و با وضعيت بهداشتي نابسامان و يا </a:t>
            </a:r>
            <a:r>
              <a:rPr lang="fa-IR" dirty="0" smtClean="0"/>
              <a:t>درجوامع </a:t>
            </a:r>
            <a:r>
              <a:rPr lang="fa-IR" dirty="0"/>
              <a:t>فقير و مواقع بروز بحران ها و بلايا ديده مي شود</a:t>
            </a:r>
            <a:r>
              <a:rPr lang="fa-IR" dirty="0" smtClean="0"/>
              <a:t>. </a:t>
            </a: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6" y="3168203"/>
            <a:ext cx="3281780" cy="3402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048" y="3425781"/>
            <a:ext cx="2874228" cy="2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محل اصلي شناسائي </a:t>
            </a:r>
            <a:r>
              <a:rPr lang="fa-IR" dirty="0" smtClean="0"/>
              <a:t>شپش تن 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2" y="2133600"/>
            <a:ext cx="1026824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مشاهده جايگاه اثر شپش بر روي بدن بصورت خراشهاي موازي در ناحيه شانه و در فاصله بين دو كتف </a:t>
            </a:r>
            <a:r>
              <a:rPr lang="fa-IR" dirty="0" smtClean="0"/>
              <a:t>،قسمت </a:t>
            </a:r>
            <a:r>
              <a:rPr lang="fa-IR" dirty="0"/>
              <a:t>بالاي بازوها و سطح داخلي ران ها مي </a:t>
            </a:r>
            <a:r>
              <a:rPr lang="fa-IR" dirty="0" smtClean="0"/>
              <a:t>باشد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/>
              <a:t>محل گزش در شرايط عادي بصورت لكه هاي ريز قرمز رنگ و در موارد مزمن بعلت خراش هاي مكرر و عوارض جانبي حاصله </a:t>
            </a:r>
            <a:r>
              <a:rPr lang="fa-IR" dirty="0" smtClean="0"/>
              <a:t>بصورت پوست </a:t>
            </a:r>
            <a:r>
              <a:rPr lang="fa-IR" dirty="0"/>
              <a:t>ضحيم مسي رنگ ديده مي شود.</a:t>
            </a:r>
          </a:p>
        </p:txBody>
      </p:sp>
    </p:spTree>
    <p:extLst>
      <p:ext uri="{BB962C8B-B14F-4D97-AF65-F5344CB8AC3E}">
        <p14:creationId xmlns:p14="http://schemas.microsoft.com/office/powerpoint/2010/main" val="25927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شپش عانه: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37" y="2133600"/>
            <a:ext cx="9637175" cy="3777622"/>
          </a:xfrm>
        </p:spPr>
        <p:txBody>
          <a:bodyPr/>
          <a:lstStyle/>
          <a:p>
            <a:r>
              <a:rPr lang="fa-IR" dirty="0"/>
              <a:t>زيستگاه اصلي اين شپش بطور معمول ناحيه عانه است. اصولاً تمايل به محل هاي مرطوب بدن ولي در مواقع آلودگي شديد در نواحي زير </a:t>
            </a:r>
            <a:r>
              <a:rPr lang="fa-IR" dirty="0" smtClean="0"/>
              <a:t>بغل،سطح </a:t>
            </a:r>
            <a:r>
              <a:rPr lang="fa-IR" dirty="0"/>
              <a:t>داخلي فوقاني رانها و سطح قدامي شكم خصوصاً در ناحيه ناف و </a:t>
            </a:r>
            <a:r>
              <a:rPr lang="fa-IR" dirty="0" smtClean="0"/>
              <a:t>در </a:t>
            </a:r>
            <a:r>
              <a:rPr lang="fa-IR" dirty="0"/>
              <a:t>مردان پرمو نوك </a:t>
            </a:r>
            <a:r>
              <a:rPr lang="fa-IR" dirty="0" smtClean="0"/>
              <a:t>پستان و سینه  مشاهده </a:t>
            </a:r>
            <a:r>
              <a:rPr lang="fa-IR" dirty="0"/>
              <a:t>مي </a:t>
            </a:r>
            <a:r>
              <a:rPr lang="fa-IR" dirty="0" smtClean="0"/>
              <a:t>شود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/>
              <a:t>رنگ آن سفيد </a:t>
            </a:r>
            <a:r>
              <a:rPr lang="fa-IR" dirty="0" smtClean="0"/>
              <a:t>مايل به </a:t>
            </a:r>
            <a:r>
              <a:rPr lang="fa-IR" dirty="0"/>
              <a:t>خاكستري و طول آن حدود 1 ميليمتر است. در مردان شيوع و شدت علائم بيشتري دارد بطور كلي اين شپش تنبل بوده و در مواقع </a:t>
            </a:r>
            <a:r>
              <a:rPr lang="fa-IR" dirty="0" smtClean="0"/>
              <a:t>خونخواري ممكن </a:t>
            </a:r>
            <a:r>
              <a:rPr lang="fa-IR" dirty="0"/>
              <a:t>است بيش از يك روز به محل ثابتي جهت خونخواري چسبيده باقي </a:t>
            </a:r>
            <a:r>
              <a:rPr lang="fa-IR" dirty="0" smtClean="0"/>
              <a:t>بماند</a:t>
            </a:r>
          </a:p>
          <a:p>
            <a:pPr marL="0" indent="0">
              <a:buNone/>
            </a:pPr>
            <a:endParaRPr lang="fa-IR" dirty="0" smtClean="0"/>
          </a:p>
          <a:p>
            <a:r>
              <a:rPr lang="fa-IR" dirty="0"/>
              <a:t>اين شپش معمولاً از طريق تماس جنسي منتقل مي شود و لذا در كودكان و در مدارس بسيار نادر است ضمناً در مردان شيوع و شدت علائم </a:t>
            </a:r>
            <a:r>
              <a:rPr lang="fa-IR" dirty="0" smtClean="0"/>
              <a:t>بيشتري دارد </a:t>
            </a:r>
            <a:r>
              <a:rPr lang="fa-IR" dirty="0"/>
              <a:t>و عمدتاً خارش ناشي از آن در ساعات عصر و شب معمول تر است</a:t>
            </a:r>
          </a:p>
        </p:txBody>
      </p:sp>
    </p:spTree>
    <p:extLst>
      <p:ext uri="{BB962C8B-B14F-4D97-AF65-F5344CB8AC3E}">
        <p14:creationId xmlns:p14="http://schemas.microsoft.com/office/powerpoint/2010/main" val="30720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332" y="2938083"/>
            <a:ext cx="4888492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6073" y="1086814"/>
            <a:ext cx="959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با تزريق ماده انعقادي در زير پوست باعث بروز نقاط آبي </a:t>
            </a:r>
            <a:r>
              <a:rPr lang="fa-IR" dirty="0" smtClean="0"/>
              <a:t>رنگ </a:t>
            </a:r>
            <a:r>
              <a:rPr lang="en-US" dirty="0"/>
              <a:t>blue spots</a:t>
            </a:r>
            <a:r>
              <a:rPr lang="en-US" dirty="0" smtClean="0"/>
              <a:t>)</a:t>
            </a:r>
            <a:r>
              <a:rPr lang="fa-IR" dirty="0" smtClean="0"/>
              <a:t>) بر </a:t>
            </a:r>
            <a:r>
              <a:rPr lang="fa-IR" dirty="0"/>
              <a:t>روي پوست محل گزش مي شود كه عمدتاً در ناحيه </a:t>
            </a:r>
            <a:r>
              <a:rPr lang="fa-IR" dirty="0" smtClean="0"/>
              <a:t>(عانه </a:t>
            </a:r>
            <a:r>
              <a:rPr lang="fa-IR" dirty="0"/>
              <a:t>، اطراف ناف و سرين و اطراف چشم </a:t>
            </a:r>
            <a:r>
              <a:rPr lang="fa-IR" dirty="0" smtClean="0"/>
              <a:t>)ديده </a:t>
            </a:r>
            <a:r>
              <a:rPr lang="fa-IR" dirty="0"/>
              <a:t>مي شوند. </a:t>
            </a:r>
            <a:endParaRPr lang="fa-IR" dirty="0" smtClean="0"/>
          </a:p>
          <a:p>
            <a:r>
              <a:rPr lang="fa-IR" dirty="0" smtClean="0"/>
              <a:t>شپش </a:t>
            </a:r>
            <a:r>
              <a:rPr lang="fa-IR" dirty="0"/>
              <a:t>عانه در محل آلودگي به شكل خالهاي سياه رنگ </a:t>
            </a:r>
            <a:r>
              <a:rPr lang="fa-IR" dirty="0" smtClean="0"/>
              <a:t>كه بصورت </a:t>
            </a:r>
            <a:r>
              <a:rPr lang="fa-IR" dirty="0"/>
              <a:t>حالت گره مانندي در قاعده </a:t>
            </a:r>
            <a:r>
              <a:rPr lang="fa-IR" dirty="0" smtClean="0"/>
              <a:t>موها   است </a:t>
            </a:r>
            <a:r>
              <a:rPr lang="fa-IR" dirty="0"/>
              <a:t>ديده مي شود.در اين موارد رشك بصورت خالهاي سفيد رنگ در قاعده مو ديده </a:t>
            </a:r>
            <a:r>
              <a:rPr lang="fa-IR" dirty="0" smtClean="0"/>
              <a:t>مي شود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1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تشخيص هاي افتراقي: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شپش </a:t>
            </a:r>
            <a:r>
              <a:rPr lang="fa-IR" dirty="0"/>
              <a:t>سر: شوره و پوسته </a:t>
            </a:r>
            <a:r>
              <a:rPr lang="fa-IR" dirty="0" smtClean="0"/>
              <a:t>ريزي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 </a:t>
            </a:r>
            <a:r>
              <a:rPr lang="fa-IR" dirty="0"/>
              <a:t>شپش تن و عانه: اگزما، فوليكوليت، ضايعات قارچي</a:t>
            </a:r>
          </a:p>
        </p:txBody>
      </p:sp>
    </p:spTree>
    <p:extLst>
      <p:ext uri="{BB962C8B-B14F-4D97-AF65-F5344CB8AC3E}">
        <p14:creationId xmlns:p14="http://schemas.microsoft.com/office/powerpoint/2010/main" val="34765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 شپش 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530" y="2133600"/>
            <a:ext cx="9328082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دركليه موارد آلودگي به انواع شپش اساس درمان متاثر از رعايت دقيق اصول بهداشت فردي و دسترسي و انجام استحمام منظم </a:t>
            </a:r>
            <a:r>
              <a:rPr lang="fa-IR" dirty="0" smtClean="0"/>
              <a:t>و امكان </a:t>
            </a:r>
            <a:r>
              <a:rPr lang="fa-IR" dirty="0"/>
              <a:t>تعويض منظم و صحيح البسه </a:t>
            </a:r>
            <a:r>
              <a:rPr lang="fa-IR" dirty="0" smtClean="0"/>
              <a:t>است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/>
              <a:t>ضروريست در كليه موارد آلودگي ، مراتب به واحدهاي بهداشتي گزارش و افراد اعضاء </a:t>
            </a:r>
            <a:r>
              <a:rPr lang="fa-IR" dirty="0" smtClean="0"/>
              <a:t>خانوارفرد </a:t>
            </a:r>
            <a:r>
              <a:rPr lang="fa-IR" dirty="0"/>
              <a:t>آلوده و ساير موارد تماس نزديك از قبيل همكلاسي هاي وي نيز معاينه و درمان </a:t>
            </a:r>
            <a:r>
              <a:rPr lang="fa-IR" dirty="0" smtClean="0"/>
              <a:t>شوند 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73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 شپش سر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8" y="2133600"/>
            <a:ext cx="9881874" cy="3777622"/>
          </a:xfrm>
        </p:spPr>
        <p:txBody>
          <a:bodyPr>
            <a:normAutofit/>
          </a:bodyPr>
          <a:lstStyle/>
          <a:p>
            <a:r>
              <a:rPr lang="fa-IR" sz="2000" dirty="0"/>
              <a:t>شامپوي پرمترين </a:t>
            </a:r>
            <a:r>
              <a:rPr lang="fa-IR" sz="2000" dirty="0" smtClean="0"/>
              <a:t>1 % </a:t>
            </a:r>
          </a:p>
          <a:p>
            <a:pPr marL="0" indent="0">
              <a:buNone/>
            </a:pPr>
            <a:r>
              <a:rPr lang="fa-IR" sz="2000" dirty="0"/>
              <a:t>  همانند شامپوي معمولي با شامپو 1% پرمترين مو ها را كاملاً آغشته نمائيد. لازم است  </a:t>
            </a:r>
            <a:r>
              <a:rPr lang="fa-IR" sz="2000" dirty="0" smtClean="0"/>
              <a:t>كاملاً </a:t>
            </a:r>
            <a:r>
              <a:rPr lang="fa-IR" sz="2000" dirty="0"/>
              <a:t>به كف سر و ساقه موها ماليده </a:t>
            </a:r>
            <a:r>
              <a:rPr lang="fa-IR" sz="2000" dirty="0" smtClean="0"/>
              <a:t>و ماساژ </a:t>
            </a:r>
            <a:r>
              <a:rPr lang="fa-IR" sz="2000" dirty="0"/>
              <a:t>داده شود ( مو نبايد خيس باشد) و پس از مدت </a:t>
            </a:r>
            <a:r>
              <a:rPr lang="fa-IR" sz="2000" dirty="0" smtClean="0"/>
              <a:t>10 </a:t>
            </a:r>
            <a:r>
              <a:rPr lang="fa-IR" sz="2000" dirty="0"/>
              <a:t>دقيقه با آب فراوان شسته شود اين مشتقات باعث مسموميت </a:t>
            </a:r>
            <a:r>
              <a:rPr lang="fa-IR" sz="2000" dirty="0" smtClean="0"/>
              <a:t>نمي شوند </a:t>
            </a:r>
            <a:r>
              <a:rPr lang="fa-IR" sz="2000" dirty="0"/>
              <a:t>و اثر ابقايي بر </a:t>
            </a:r>
            <a:r>
              <a:rPr lang="fa-IR" sz="2000" dirty="0" smtClean="0"/>
              <a:t>موهاي </a:t>
            </a:r>
            <a:r>
              <a:rPr lang="fa-IR" sz="2000" dirty="0"/>
              <a:t>سر دارد و تا 1 هفته در مو باقي مي ماند و بر روي رشك نيز اثر كشندگي دارند توصيه </a:t>
            </a:r>
            <a:r>
              <a:rPr lang="fa-IR" sz="2000" dirty="0" smtClean="0"/>
              <a:t>مي </a:t>
            </a:r>
            <a:r>
              <a:rPr lang="fa-IR" sz="2000" dirty="0"/>
              <a:t>شود </a:t>
            </a:r>
            <a:r>
              <a:rPr lang="fa-IR" sz="2000" dirty="0" smtClean="0"/>
              <a:t>يك هفته </a:t>
            </a:r>
            <a:r>
              <a:rPr lang="fa-IR" sz="2000" dirty="0"/>
              <a:t>بعد درمان تكرار شود.</a:t>
            </a:r>
          </a:p>
        </p:txBody>
      </p:sp>
    </p:spTree>
    <p:extLst>
      <p:ext uri="{BB962C8B-B14F-4D97-AF65-F5344CB8AC3E}">
        <p14:creationId xmlns:p14="http://schemas.microsoft.com/office/powerpoint/2010/main" val="8884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6" y="643944"/>
            <a:ext cx="9856116" cy="5640946"/>
          </a:xfrm>
        </p:spPr>
        <p:txBody>
          <a:bodyPr>
            <a:normAutofit/>
          </a:bodyPr>
          <a:lstStyle/>
          <a:p>
            <a:r>
              <a:rPr lang="fa-IR" dirty="0"/>
              <a:t>لوسيون دايمتيكون </a:t>
            </a:r>
            <a:r>
              <a:rPr lang="fa-IR" dirty="0" smtClean="0"/>
              <a:t>4 % </a:t>
            </a:r>
          </a:p>
          <a:p>
            <a:pPr marL="0" indent="0">
              <a:buNone/>
            </a:pPr>
            <a:r>
              <a:rPr lang="fa-IR" dirty="0"/>
              <a:t>لوسيون دايمتيكون روغن گياهي است كه مصرف دارويي دارد و به عنوان ضد نفخ در فراورده هاي دارويي استفاده مي شود </a:t>
            </a:r>
            <a:r>
              <a:rPr lang="fa-IR" dirty="0" smtClean="0"/>
              <a:t>اين لوسيون </a:t>
            </a:r>
            <a:r>
              <a:rPr lang="fa-IR" dirty="0"/>
              <a:t>با مكانيسم ايجاد پوشش كامل اطراف شپش و خفه كردن آن، آلودگي به شپش سر را برطرف مي </a:t>
            </a:r>
            <a:r>
              <a:rPr lang="fa-IR" dirty="0" smtClean="0"/>
              <a:t>نمايد.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ابتدا بايد لوسيون دايمتيكون 4% از ريشه تا نوك موها ي خشك ماليده شود (موها نبايد خيس يا مرطوب باشد) بايد دقت </a:t>
            </a:r>
            <a:r>
              <a:rPr lang="fa-IR" dirty="0" smtClean="0"/>
              <a:t>نمود كه </a:t>
            </a:r>
            <a:r>
              <a:rPr lang="fa-IR" dirty="0"/>
              <a:t>تمامي پوست سر كاملا توسط لوسيون پوشانده شود. پس از 8 ساعت، بايستي موها را با شامپو شستشو داد و با شانه </a:t>
            </a:r>
            <a:r>
              <a:rPr lang="fa-IR" dirty="0" smtClean="0"/>
              <a:t>دندانه ريز </a:t>
            </a:r>
            <a:r>
              <a:rPr lang="fa-IR" dirty="0"/>
              <a:t>موجود در قوطي، شپش هاي مرده و تخم شپش ها را از موها جدا نمود. براي اطمينان از درمان، </a:t>
            </a:r>
            <a:r>
              <a:rPr lang="fa-IR" dirty="0" smtClean="0"/>
              <a:t>يك هفته </a:t>
            </a:r>
            <a:r>
              <a:rPr lang="fa-IR" dirty="0"/>
              <a:t>بعد از استفاده از لوسيون دايمتيكون، به همان روش قبلي درمان را تكرار كرد. ضمنا در صورتيكه فرد ديگري در </a:t>
            </a:r>
            <a:r>
              <a:rPr lang="fa-IR" dirty="0" smtClean="0"/>
              <a:t>خانواده آلوده </a:t>
            </a:r>
            <a:r>
              <a:rPr lang="fa-IR" dirty="0"/>
              <a:t>شده باشد به همين روش درمان </a:t>
            </a:r>
            <a:r>
              <a:rPr lang="fa-IR" dirty="0" smtClean="0"/>
              <a:t>شود.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54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4" y="1455313"/>
            <a:ext cx="9598538" cy="5074095"/>
          </a:xfrm>
        </p:spPr>
        <p:txBody>
          <a:bodyPr/>
          <a:lstStyle/>
          <a:p>
            <a:r>
              <a:rPr lang="fa-IR" dirty="0"/>
              <a:t>شامپوي گامابنزن( ليندان</a:t>
            </a:r>
            <a:r>
              <a:rPr lang="fa-IR" dirty="0" smtClean="0"/>
              <a:t>):  </a:t>
            </a:r>
          </a:p>
          <a:p>
            <a:pPr marL="0" indent="0">
              <a:buNone/>
            </a:pPr>
            <a:r>
              <a:rPr lang="fa-IR" dirty="0"/>
              <a:t>حدود 2 قاشق غذاخوري از شامپو را به موهاي خشك ماليده و بدقت ماساژ داده شود و پس از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انجام </a:t>
            </a:r>
            <a:r>
              <a:rPr lang="fa-IR" dirty="0"/>
              <a:t>ماساژ مدت 4 دقيقه </a:t>
            </a:r>
            <a:r>
              <a:rPr lang="fa-IR" dirty="0" smtClean="0"/>
              <a:t>شامپو را </a:t>
            </a:r>
            <a:r>
              <a:rPr lang="fa-IR" dirty="0"/>
              <a:t>بر روي مو ثابت گذاشته و سپس بطور كامل با </a:t>
            </a:r>
            <a:r>
              <a:rPr lang="fa-IR" dirty="0" smtClean="0"/>
              <a:t>آب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شستشو </a:t>
            </a:r>
            <a:r>
              <a:rPr lang="fa-IR" dirty="0"/>
              <a:t>داده و آن را خشك نمائيد. يك هفته بعد نوبت دوم درمان </a:t>
            </a:r>
            <a:r>
              <a:rPr lang="fa-IR" dirty="0" smtClean="0"/>
              <a:t>توصيه مي </a:t>
            </a:r>
            <a:r>
              <a:rPr lang="fa-IR" dirty="0"/>
              <a:t>شود.</a:t>
            </a:r>
          </a:p>
        </p:txBody>
      </p:sp>
    </p:spTree>
    <p:extLst>
      <p:ext uri="{BB962C8B-B14F-4D97-AF65-F5344CB8AC3E}">
        <p14:creationId xmlns:p14="http://schemas.microsoft.com/office/powerpoint/2010/main" val="16114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نکته :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133600"/>
            <a:ext cx="10693243" cy="3777622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fa-IR" dirty="0"/>
              <a:t>هيچ يك از تركيبات نمي توانند تخم ها را كه به موها چسبيده اند از آن جدا كنند لذا در هر مورد پس از در مان لازم است </a:t>
            </a:r>
            <a:r>
              <a:rPr lang="fa-IR" dirty="0" smtClean="0"/>
              <a:t>با استفاده </a:t>
            </a:r>
            <a:r>
              <a:rPr lang="fa-IR" dirty="0"/>
              <a:t>از روش زير نسبت به جدا كردن رشك ها از مو اقدام شود: </a:t>
            </a: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موها </a:t>
            </a:r>
            <a:r>
              <a:rPr lang="fa-IR" dirty="0"/>
              <a:t>را ابتدا با حوله ي آغشته به </a:t>
            </a:r>
            <a:r>
              <a:rPr lang="fa-IR" dirty="0" smtClean="0"/>
              <a:t>سركه</a:t>
            </a:r>
            <a:r>
              <a:rPr lang="fa-IR" dirty="0"/>
              <a:t>( 50 %) به </a:t>
            </a:r>
            <a:r>
              <a:rPr lang="fa-IR" dirty="0" smtClean="0"/>
              <a:t>مدت </a:t>
            </a:r>
            <a:r>
              <a:rPr lang="fa-IR" dirty="0"/>
              <a:t>دقيقه ماساژ داده و سپس با </a:t>
            </a:r>
            <a:r>
              <a:rPr lang="fa-IR" dirty="0" smtClean="0"/>
              <a:t>شانه </a:t>
            </a:r>
            <a:r>
              <a:rPr lang="fa-IR" dirty="0"/>
              <a:t>دندانه ريز آغشته به سركه، موهاي سر را شانه نمائيد تا رشك ها از موها جدا شوند</a:t>
            </a:r>
            <a:r>
              <a:rPr lang="fa-IR" dirty="0" smtClean="0"/>
              <a:t>. </a:t>
            </a:r>
          </a:p>
          <a:p>
            <a:pPr marL="0" indent="0">
              <a:buNone/>
            </a:pPr>
            <a:endParaRPr lang="fa-IR" dirty="0"/>
          </a:p>
          <a:p>
            <a:pPr>
              <a:buAutoNum type="arabicParenR" startAt="2"/>
            </a:pPr>
            <a:r>
              <a:rPr lang="fa-IR" dirty="0" smtClean="0"/>
              <a:t>كليه </a:t>
            </a:r>
            <a:r>
              <a:rPr lang="fa-IR" dirty="0"/>
              <a:t>عفونتهاي پوستي ايجاد شده بايستي با آنتي بيوتيك مناسب درمان </a:t>
            </a:r>
            <a:r>
              <a:rPr lang="fa-IR" dirty="0" smtClean="0"/>
              <a:t>شود </a:t>
            </a:r>
          </a:p>
          <a:p>
            <a:pPr>
              <a:buAutoNum type="arabicParenR" startAt="2"/>
            </a:pPr>
            <a:r>
              <a:rPr lang="fa-IR" dirty="0"/>
              <a:t>كوتاه نمودن موها براي تسهيل در امر شانه كردن و رشك زدايي كمك كننده است</a:t>
            </a:r>
          </a:p>
        </p:txBody>
      </p:sp>
    </p:spTree>
    <p:extLst>
      <p:ext uri="{BB962C8B-B14F-4D97-AF65-F5344CB8AC3E}">
        <p14:creationId xmlns:p14="http://schemas.microsoft.com/office/powerpoint/2010/main" val="3941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8790"/>
            <a:ext cx="10018713" cy="1416675"/>
          </a:xfrm>
        </p:spPr>
        <p:txBody>
          <a:bodyPr/>
          <a:lstStyle/>
          <a:p>
            <a:r>
              <a:rPr lang="fa-IR" dirty="0" smtClean="0"/>
              <a:t>پدیکلوز (شپش)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184856"/>
            <a:ext cx="9646276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 </a:t>
            </a:r>
            <a:r>
              <a:rPr lang="fa-IR" dirty="0" smtClean="0"/>
              <a:t>توجه      توجه     توجه 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sz="3600" dirty="0">
                <a:cs typeface="B Titr" panose="00000700000000000000" pitchFamily="2" charset="-78"/>
              </a:rPr>
              <a:t>كاهش آلودگي به شپش </a:t>
            </a:r>
            <a:endParaRPr lang="fa-IR" sz="3600" dirty="0" smtClean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    بالابردن </a:t>
            </a:r>
            <a:r>
              <a:rPr lang="fa-IR" dirty="0"/>
              <a:t>سطح آگاهيهاي جامعه- </a:t>
            </a:r>
            <a:endParaRPr lang="fa-I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بهبود </a:t>
            </a:r>
            <a:r>
              <a:rPr lang="fa-IR" dirty="0"/>
              <a:t>وضعيت بهداشتي </a:t>
            </a:r>
            <a:r>
              <a:rPr lang="fa-IR" dirty="0" smtClean="0"/>
              <a:t>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اقتصادي </a:t>
            </a:r>
            <a:r>
              <a:rPr lang="fa-IR" dirty="0"/>
              <a:t>،</a:t>
            </a:r>
            <a:r>
              <a:rPr lang="fa-IR" dirty="0" smtClean="0"/>
              <a:t>اجتماعي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ارتقاء </a:t>
            </a:r>
            <a:r>
              <a:rPr lang="fa-IR" dirty="0"/>
              <a:t>رفتارهاي </a:t>
            </a:r>
            <a:r>
              <a:rPr lang="fa-IR" dirty="0" smtClean="0"/>
              <a:t>بهداشتي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/>
              <a:t>تشخيص </a:t>
            </a:r>
            <a:r>
              <a:rPr lang="fa-IR" dirty="0"/>
              <a:t>ودرمان به موقع بستگي دارد</a:t>
            </a:r>
          </a:p>
        </p:txBody>
      </p:sp>
    </p:spTree>
    <p:extLst>
      <p:ext uri="{BB962C8B-B14F-4D97-AF65-F5344CB8AC3E}">
        <p14:creationId xmlns:p14="http://schemas.microsoft.com/office/powerpoint/2010/main" val="7474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/>
          </a:bodyPr>
          <a:lstStyle/>
          <a:p>
            <a:r>
              <a:rPr lang="fa-IR" sz="2400" dirty="0"/>
              <a:t>توصيه هاي بهداشتي مهم براي مبارزه با آلودگي به شپش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442434"/>
            <a:ext cx="10371271" cy="4468788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fa-IR" dirty="0"/>
              <a:t>براي مبارزه با شپش بايستي بطور كامل شكل ظاهري ، رفتارها و خصلتهاي آن را شناخت و آن را به جامعه آموزش </a:t>
            </a:r>
            <a:r>
              <a:rPr lang="fa-IR" dirty="0" smtClean="0"/>
              <a:t>داد.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رعايت </a:t>
            </a:r>
            <a:r>
              <a:rPr lang="fa-IR" dirty="0"/>
              <a:t>بهداشت فردي مهمترين تاثير در پيشگيري از آلودگي به شپش را دارد.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استحمام </a:t>
            </a:r>
            <a:r>
              <a:rPr lang="fa-IR" dirty="0"/>
              <a:t>مرتب و منظم، شانه كردن موهاي سر در روز به دفعات مختلف، تميز كردن و شستشوي منظم برس و شانه و </a:t>
            </a:r>
            <a:r>
              <a:rPr lang="fa-IR" dirty="0" smtClean="0"/>
              <a:t>لباسها</a:t>
            </a:r>
            <a:r>
              <a:rPr lang="fa-IR" dirty="0"/>
              <a:t>، روسري و كلاه و ديگر وسايل شخصي از اصول مهم پيشگيري از شپش مي باشد.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در </a:t>
            </a:r>
            <a:r>
              <a:rPr lang="fa-IR" dirty="0"/>
              <a:t>شرايط گسترش آلودگي به شپش تن آموزش به مردم در مورد شستشوي لباس و ملحفه در آب جوش ، استفاده از </a:t>
            </a:r>
            <a:r>
              <a:rPr lang="fa-IR" dirty="0" smtClean="0"/>
              <a:t>ماشين لباسشويي </a:t>
            </a:r>
            <a:r>
              <a:rPr lang="fa-IR" dirty="0"/>
              <a:t>و خشك كن، اتو كردن منظم لباس، بويژه درزهاي آن براي از بين بردن شپش و رشك مهم مي باشد.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پرهيز </a:t>
            </a:r>
            <a:r>
              <a:rPr lang="fa-IR" dirty="0"/>
              <a:t>از تماس لوازم شخصي و لباس هاي افراد آلوده و عدم استفاده از كلاه و شانه و برس ديگران بايستي منظم به </a:t>
            </a:r>
            <a:r>
              <a:rPr lang="fa-IR" dirty="0" smtClean="0"/>
              <a:t>مردم آموزش </a:t>
            </a:r>
            <a:r>
              <a:rPr lang="fa-IR" dirty="0"/>
              <a:t>داده شود.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در </a:t>
            </a:r>
            <a:r>
              <a:rPr lang="fa-IR" dirty="0"/>
              <a:t>موارد آلودگي بسيار شديد، شپش سر حتي از طريق پشتي صندلي اتومبيل و اتوبوس، سالن هاي اجتماعات </a:t>
            </a:r>
            <a:r>
              <a:rPr lang="fa-IR" dirty="0" smtClean="0"/>
              <a:t>وسمينارهانيز </a:t>
            </a:r>
            <a:r>
              <a:rPr lang="fa-IR" dirty="0"/>
              <a:t>قابل انتقال است و بايستي به مردم آموزش داده شود.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 </a:t>
            </a:r>
            <a:r>
              <a:rPr lang="fa-IR" dirty="0"/>
              <a:t>در هنگام ورزش و بازي و ساير فعاليت هاي افراد، بعلت گرمي و تعريق بدن، شپش تن لباس را ترك كرده و در نتيجه افراد </a:t>
            </a:r>
            <a:r>
              <a:rPr lang="fa-IR" dirty="0" smtClean="0"/>
              <a:t>ودانش </a:t>
            </a:r>
            <a:r>
              <a:rPr lang="fa-IR" dirty="0"/>
              <a:t>آموزان همجوار را آلوده مي سازد.</a:t>
            </a:r>
          </a:p>
        </p:txBody>
      </p:sp>
    </p:spTree>
    <p:extLst>
      <p:ext uri="{BB962C8B-B14F-4D97-AF65-F5344CB8AC3E}">
        <p14:creationId xmlns:p14="http://schemas.microsoft.com/office/powerpoint/2010/main" val="18133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/>
              <a:t>توصيه هاي </a:t>
            </a:r>
            <a:r>
              <a:rPr lang="fa-IR" sz="1800" dirty="0"/>
              <a:t>بهداشتي</a:t>
            </a:r>
            <a:r>
              <a:rPr lang="fa-IR" sz="2400" dirty="0"/>
              <a:t> مهم براي مبارزه با آلودگي به شپش </a:t>
            </a:r>
            <a:r>
              <a:rPr lang="fa-IR" sz="2400" dirty="0" smtClean="0"/>
              <a:t>: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648" y="2133600"/>
            <a:ext cx="9765964" cy="3777622"/>
          </a:xfrm>
        </p:spPr>
        <p:txBody>
          <a:bodyPr/>
          <a:lstStyle/>
          <a:p>
            <a:r>
              <a:rPr lang="fa-IR" dirty="0" smtClean="0"/>
              <a:t>مهمترين </a:t>
            </a:r>
            <a:r>
              <a:rPr lang="fa-IR" dirty="0"/>
              <a:t>امر در مهار شپش دانش آموزان عبارتست از بازديد روزانه موي سر آنها توسط معلمين و مربيان بهداشتي مدارس </a:t>
            </a:r>
            <a:r>
              <a:rPr lang="fa-IR" dirty="0" smtClean="0"/>
              <a:t>و ارجاع </a:t>
            </a:r>
            <a:r>
              <a:rPr lang="fa-IR" dirty="0"/>
              <a:t>سريع موارد آلوده به واحدهاي بهداشتي درماني براي درمان فرد آلوده به همراه خانواده و اطرافيان وي </a:t>
            </a:r>
            <a:r>
              <a:rPr lang="fa-IR" dirty="0" smtClean="0"/>
              <a:t>.</a:t>
            </a:r>
          </a:p>
          <a:p>
            <a:r>
              <a:rPr lang="fa-IR" dirty="0" smtClean="0"/>
              <a:t> </a:t>
            </a:r>
            <a:r>
              <a:rPr lang="fa-IR" dirty="0"/>
              <a:t>طول موي </a:t>
            </a:r>
            <a:r>
              <a:rPr lang="fa-IR" dirty="0" smtClean="0"/>
              <a:t>سردر </a:t>
            </a:r>
            <a:r>
              <a:rPr lang="fa-IR" dirty="0"/>
              <a:t>آلوده شدن به شپش سر نقشي ندارد و امروزه در صورت رعايت مسائل بهداشت فردي و دسترسي به درمان مناسب، </a:t>
            </a:r>
            <a:r>
              <a:rPr lang="fa-IR" dirty="0" smtClean="0"/>
              <a:t>كوتاه كردن </a:t>
            </a:r>
            <a:r>
              <a:rPr lang="fa-IR" dirty="0"/>
              <a:t>موي سر ضروري نمي باشد.</a:t>
            </a:r>
          </a:p>
          <a:p>
            <a:r>
              <a:rPr lang="fa-IR" dirty="0" smtClean="0"/>
              <a:t> </a:t>
            </a:r>
            <a:r>
              <a:rPr lang="fa-IR" dirty="0"/>
              <a:t>پس از انجام درمان ضد شپش، احتمال انتقال آلودگي از بين مي رود لذا دانش آموزان مي توانند به مدرسه بازگردند</a:t>
            </a:r>
          </a:p>
        </p:txBody>
      </p:sp>
    </p:spTree>
    <p:extLst>
      <p:ext uri="{BB962C8B-B14F-4D97-AF65-F5344CB8AC3E}">
        <p14:creationId xmlns:p14="http://schemas.microsoft.com/office/powerpoint/2010/main" val="30520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فعاليت هاي استراتژي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2133599"/>
            <a:ext cx="10667485" cy="4395989"/>
          </a:xfrm>
        </p:spPr>
        <p:txBody>
          <a:bodyPr/>
          <a:lstStyle/>
          <a:p>
            <a:r>
              <a:rPr lang="fa-IR" dirty="0"/>
              <a:t>ثبت و </a:t>
            </a:r>
            <a:r>
              <a:rPr lang="fa-IR" dirty="0" smtClean="0"/>
              <a:t>نگهداري </a:t>
            </a:r>
            <a:r>
              <a:rPr lang="fa-IR" dirty="0"/>
              <a:t>موارد آلودگي در سطح خانه بهداشت در </a:t>
            </a:r>
            <a:r>
              <a:rPr lang="fa-IR" dirty="0" smtClean="0"/>
              <a:t>سامانه سیب ( </a:t>
            </a:r>
            <a:r>
              <a:rPr lang="fa-IR" dirty="0" smtClean="0">
                <a:cs typeface="B Titr" panose="00000700000000000000" pitchFamily="2" charset="-78"/>
              </a:rPr>
              <a:t>انتخاب خدمت گیرنده            مراجعه با شکایت                 ثبت اطلاعات بیماریها              فرم ورود اطلاعات موارد پدیکلوز و گال </a:t>
            </a:r>
            <a:r>
              <a:rPr lang="fa-IR" dirty="0" smtClean="0"/>
              <a:t>)      </a:t>
            </a:r>
          </a:p>
          <a:p>
            <a:r>
              <a:rPr lang="fa-IR" dirty="0" smtClean="0"/>
              <a:t> بررسی بكارگيري دقيق اصول درمان اپيدميولوژيك براي قطع زنجيره انتشار آلودگي</a:t>
            </a:r>
          </a:p>
          <a:p>
            <a:r>
              <a:rPr lang="fa-IR" dirty="0" smtClean="0"/>
              <a:t>آموزش </a:t>
            </a:r>
            <a:r>
              <a:rPr lang="fa-IR" dirty="0"/>
              <a:t>به جمعيت تحت پوشش از جمله( دانش آموزان ،والدين و ...) آنها به ويژه در زمان اپيدمي در زمينه رعايت </a:t>
            </a:r>
            <a:r>
              <a:rPr lang="fa-IR" dirty="0" smtClean="0"/>
              <a:t>نكات بهداشت </a:t>
            </a:r>
            <a:r>
              <a:rPr lang="fa-IR" dirty="0"/>
              <a:t>فردي و اهميت آن و راههاي جلوگيري از ابتلا به </a:t>
            </a:r>
            <a:r>
              <a:rPr lang="fa-IR" dirty="0" smtClean="0"/>
              <a:t>شپش</a:t>
            </a:r>
          </a:p>
          <a:p>
            <a:r>
              <a:rPr lang="fa-IR" dirty="0"/>
              <a:t>انجام بيماريابي شپش در طي معاينات دوره اي دانش آموزان( ابتدايي) هر 3 ماه يكبار( فصلي</a:t>
            </a:r>
            <a:r>
              <a:rPr lang="fa-IR" dirty="0" smtClean="0"/>
              <a:t>)</a:t>
            </a:r>
          </a:p>
          <a:p>
            <a:r>
              <a:rPr lang="fa-IR" smtClean="0"/>
              <a:t>وقتی بیش از سه کلاس یک مدرسه درگیر باشند تمام کلاسهای مدرسه از نظر شپش غربالگری شوند</a:t>
            </a:r>
            <a:endParaRPr lang="fa-IR" dirty="0" smtClean="0"/>
          </a:p>
          <a:p>
            <a:r>
              <a:rPr lang="fa-IR" dirty="0" smtClean="0"/>
              <a:t>ارائه </a:t>
            </a:r>
            <a:r>
              <a:rPr lang="fa-IR" dirty="0"/>
              <a:t>خدمات درماني به جمعيت تحت پوشش مبتلا و پيگيري وضعيت خانواده و درمان آنها و آموزش نحوه صحيح درمان </a:t>
            </a:r>
            <a:r>
              <a:rPr lang="fa-IR" dirty="0" smtClean="0"/>
              <a:t>به خانواده</a:t>
            </a:r>
          </a:p>
          <a:p>
            <a:r>
              <a:rPr lang="fa-IR" dirty="0"/>
              <a:t>پيگيري وضعيت بيمار از نظر بهبودي حداكثر 2 هفته بعد از شروع درمان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15166" y="2343955"/>
            <a:ext cx="3090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800822" y="2640169"/>
            <a:ext cx="437882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508384" y="2601532"/>
            <a:ext cx="36060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فعاليت هاي استراتژي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2133600"/>
            <a:ext cx="10538697" cy="3777622"/>
          </a:xfrm>
        </p:spPr>
        <p:txBody>
          <a:bodyPr/>
          <a:lstStyle/>
          <a:p>
            <a:r>
              <a:rPr lang="fa-IR" dirty="0"/>
              <a:t>گزارش موارد ابتلا طبق فرم گزارشدهي </a:t>
            </a:r>
            <a:r>
              <a:rPr lang="fa-IR" dirty="0" smtClean="0"/>
              <a:t>به </a:t>
            </a:r>
            <a:r>
              <a:rPr lang="fa-IR" dirty="0"/>
              <a:t>مركز بهداشتي درماني </a:t>
            </a:r>
            <a:r>
              <a:rPr lang="fa-IR" dirty="0" smtClean="0"/>
              <a:t>مربوطه</a:t>
            </a:r>
          </a:p>
          <a:p>
            <a:r>
              <a:rPr lang="fa-IR" dirty="0"/>
              <a:t>ارجاع موارد خاص به پزشك مركز بهداشتي درماني( عفونتهاي همراه</a:t>
            </a:r>
            <a:r>
              <a:rPr lang="fa-IR" dirty="0" smtClean="0"/>
              <a:t>)</a:t>
            </a:r>
          </a:p>
          <a:p>
            <a:r>
              <a:rPr lang="fa-IR" dirty="0"/>
              <a:t>درخواست و پيگيري داروهاي مورد نياز</a:t>
            </a:r>
          </a:p>
        </p:txBody>
      </p:sp>
    </p:spTree>
    <p:extLst>
      <p:ext uri="{BB962C8B-B14F-4D97-AF65-F5344CB8AC3E}">
        <p14:creationId xmlns:p14="http://schemas.microsoft.com/office/powerpoint/2010/main" val="21800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535"/>
          </a:xfrm>
        </p:spPr>
        <p:txBody>
          <a:bodyPr>
            <a:normAutofit/>
          </a:bodyPr>
          <a:lstStyle/>
          <a:p>
            <a:r>
              <a:rPr lang="fa-IR" sz="2400" dirty="0"/>
              <a:t>شرح وظايف كاردان بهداشتي در مركز بهداشتي درماني: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7" y="2133600"/>
            <a:ext cx="10216725" cy="3777622"/>
          </a:xfrm>
        </p:spPr>
        <p:txBody>
          <a:bodyPr/>
          <a:lstStyle/>
          <a:p>
            <a:r>
              <a:rPr lang="fa-IR" dirty="0"/>
              <a:t>آموزش و نظارت بر فعاليتهاي بهورز در زمينه مراقبت </a:t>
            </a:r>
            <a:r>
              <a:rPr lang="fa-IR" dirty="0" smtClean="0"/>
              <a:t>پديكولوزيس</a:t>
            </a:r>
          </a:p>
          <a:p>
            <a:r>
              <a:rPr lang="fa-IR" dirty="0"/>
              <a:t>بررسي فوري گزارشات موارد آلوده به شپش تن و اعلام نظر به سطوح </a:t>
            </a:r>
            <a:r>
              <a:rPr lang="fa-IR" dirty="0" smtClean="0"/>
              <a:t>بالاتر</a:t>
            </a:r>
          </a:p>
          <a:p>
            <a:r>
              <a:rPr lang="fa-IR" dirty="0"/>
              <a:t>شركت در برنامه هاي آموزش و اطلاع رساني دانش آموزان ، معلمين ، خانواده ها و ساير گروههاي تحت </a:t>
            </a:r>
            <a:r>
              <a:rPr lang="fa-IR" dirty="0" smtClean="0"/>
              <a:t>پوشش</a:t>
            </a:r>
          </a:p>
          <a:p>
            <a:r>
              <a:rPr lang="fa-IR" dirty="0"/>
              <a:t>پيگيري درمان جمعي افراد خانواده و آموزش آنان در خصوص نحوه صحيح درمان( در مناطق </a:t>
            </a:r>
            <a:r>
              <a:rPr lang="fa-IR" dirty="0" smtClean="0"/>
              <a:t>شهري</a:t>
            </a:r>
          </a:p>
          <a:p>
            <a:r>
              <a:rPr lang="fa-IR" dirty="0"/>
              <a:t>پيگيري وضعيت بيمار 2 هفته بعد از نظر بهبودي( در مناطق شهري)</a:t>
            </a:r>
          </a:p>
        </p:txBody>
      </p:sp>
    </p:spTree>
    <p:extLst>
      <p:ext uri="{BB962C8B-B14F-4D97-AF65-F5344CB8AC3E}">
        <p14:creationId xmlns:p14="http://schemas.microsoft.com/office/powerpoint/2010/main" val="21934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>
            <a:normAutofit/>
          </a:bodyPr>
          <a:lstStyle/>
          <a:p>
            <a:r>
              <a:rPr lang="fa-IR" sz="2800" dirty="0"/>
              <a:t>فرم گزارش هفتگی موارد پدیکلوز مرکز خدمات جامع سلامت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76034"/>
              </p:ext>
            </p:extLst>
          </p:nvPr>
        </p:nvGraphicFramePr>
        <p:xfrm>
          <a:off x="1906085" y="1455315"/>
          <a:ext cx="9633385" cy="5215945"/>
        </p:xfrm>
        <a:graphic>
          <a:graphicData uri="http://schemas.openxmlformats.org/drawingml/2006/table">
            <a:tbl>
              <a:tblPr rtl="1" firstRow="1" firstCol="1" bandRow="1"/>
              <a:tblGrid>
                <a:gridCol w="718591"/>
                <a:gridCol w="399279"/>
                <a:gridCol w="399279"/>
                <a:gridCol w="399279"/>
                <a:gridCol w="399279"/>
                <a:gridCol w="398716"/>
                <a:gridCol w="398716"/>
                <a:gridCol w="398716"/>
                <a:gridCol w="398716"/>
                <a:gridCol w="398716"/>
                <a:gridCol w="398716"/>
                <a:gridCol w="399279"/>
                <a:gridCol w="399279"/>
                <a:gridCol w="399279"/>
                <a:gridCol w="399279"/>
                <a:gridCol w="399279"/>
                <a:gridCol w="399279"/>
                <a:gridCol w="399279"/>
                <a:gridCol w="399279"/>
                <a:gridCol w="321563"/>
                <a:gridCol w="371685"/>
                <a:gridCol w="371685"/>
                <a:gridCol w="666217"/>
              </a:tblGrid>
              <a:tr h="711318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عنوان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خانه بهداشت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مدارس ابتدایی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 دانش آموزان مدارس دبیرستان دوره اول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آموزان دبیرستان دوره دوم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عملکرد مدارس ابتدایی 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دانش آموزان متوسطه دوره اول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(تزایدی)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دانش آموزان متوسطه دوره دوم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(تزایدی)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اعضاءخانواده تحت درمان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(تزایدی)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پسرانه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دخترانه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پسرانه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دخترانه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پسرانه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دخترانه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تحت درمان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معاینه شده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تحت درمان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تحت درمان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84145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مدرسه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دانش آموز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معاینه شده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معاینه شده</a:t>
                      </a: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ارجاع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08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2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066" marR="4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0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3613" y="5228823"/>
            <a:ext cx="467948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ممنون از حسن توجه شما </a:t>
            </a:r>
            <a:endParaRPr lang="fa-IR" sz="4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2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41669"/>
            <a:ext cx="10018713" cy="1133340"/>
          </a:xfrm>
        </p:spPr>
        <p:txBody>
          <a:bodyPr/>
          <a:lstStyle/>
          <a:p>
            <a:pPr algn="ctr"/>
            <a:r>
              <a:rPr lang="fa-IR" dirty="0" smtClean="0"/>
              <a:t>اهمیت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78039"/>
            <a:ext cx="10018713" cy="477806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a-IR" dirty="0"/>
              <a:t>پديكلوزيس يكي ازشاخص هايي است كه نشان دهنده وضعيت بهداشتي در كشور </a:t>
            </a:r>
            <a:r>
              <a:rPr lang="fa-IR" dirty="0" smtClean="0"/>
              <a:t>هاست</a:t>
            </a:r>
          </a:p>
          <a:p>
            <a:pPr>
              <a:buFont typeface="+mj-lt"/>
              <a:buAutoNum type="arabicPeriod"/>
            </a:pPr>
            <a:r>
              <a:rPr lang="fa-IR" dirty="0"/>
              <a:t>مي تواند موجب ترد </a:t>
            </a:r>
            <a:r>
              <a:rPr lang="fa-IR" dirty="0" smtClean="0"/>
              <a:t>اجتماعي افراد </a:t>
            </a:r>
            <a:r>
              <a:rPr lang="fa-IR" dirty="0"/>
              <a:t>و خانواده هاي مبتلا </a:t>
            </a:r>
            <a:r>
              <a:rPr lang="fa-IR" dirty="0" smtClean="0"/>
              <a:t>شود </a:t>
            </a:r>
          </a:p>
          <a:p>
            <a:pPr>
              <a:buFont typeface="+mj-lt"/>
              <a:buAutoNum type="arabicPeriod"/>
            </a:pPr>
            <a:r>
              <a:rPr lang="fa-IR" dirty="0"/>
              <a:t>مي تواند باعث افت تحصيلي در دانش آموزان به علت بيخوابي ناشي از خارش شبانه </a:t>
            </a:r>
            <a:r>
              <a:rPr lang="fa-IR" dirty="0" smtClean="0"/>
              <a:t>شود</a:t>
            </a:r>
          </a:p>
          <a:p>
            <a:pPr>
              <a:buFont typeface="+mj-lt"/>
              <a:buAutoNum type="arabicPeriod"/>
            </a:pPr>
            <a:r>
              <a:rPr lang="fa-IR" dirty="0"/>
              <a:t>نقش شپش بعنوان ناقل تعدادي از بيماريها (تيفوس، تب راجعه، اپيدميك و تب خندق) از اوايل قرن اخير شناخته شده </a:t>
            </a:r>
            <a:r>
              <a:rPr lang="fa-IR" dirty="0" smtClean="0"/>
              <a:t>است</a:t>
            </a:r>
          </a:p>
          <a:p>
            <a:pPr>
              <a:buFont typeface="+mj-lt"/>
              <a:buAutoNum type="arabicPeriod"/>
            </a:pPr>
            <a:r>
              <a:rPr lang="fa-IR" dirty="0"/>
              <a:t>در زمان جنگ و در محل هاي پر </a:t>
            </a:r>
            <a:r>
              <a:rPr lang="fa-IR" dirty="0" smtClean="0"/>
              <a:t>جمعيت بعلت </a:t>
            </a:r>
            <a:r>
              <a:rPr lang="fa-IR" dirty="0"/>
              <a:t>عدم توجه به بهداشت فردي، و محيط امكان ايجاد اپيدميهاي بزرگ وجود </a:t>
            </a:r>
            <a:r>
              <a:rPr lang="fa-IR" dirty="0" smtClean="0"/>
              <a:t>دارد </a:t>
            </a:r>
          </a:p>
          <a:p>
            <a:pPr>
              <a:buFont typeface="+mj-lt"/>
              <a:buAutoNum type="arabicPeriod"/>
            </a:pPr>
            <a:r>
              <a:rPr lang="fa-IR" dirty="0"/>
              <a:t>شپش به جامعه و يا طبقه اجتماعي خاصي مربوط نبوده و تمام افراد جامعه را (بخصوص در اپيدمي ها) </a:t>
            </a:r>
            <a:r>
              <a:rPr lang="fa-IR" dirty="0" smtClean="0"/>
              <a:t>       مبتلا </a:t>
            </a:r>
            <a:r>
              <a:rPr lang="fa-IR" dirty="0"/>
              <a:t>مي </a:t>
            </a:r>
            <a:r>
              <a:rPr lang="fa-IR" dirty="0" smtClean="0"/>
              <a:t>سازد</a:t>
            </a:r>
          </a:p>
          <a:p>
            <a:pPr>
              <a:buFont typeface="+mj-lt"/>
              <a:buAutoNum type="arabicPeriod"/>
            </a:pPr>
            <a:r>
              <a:rPr lang="fa-IR" dirty="0" smtClean="0"/>
              <a:t> شپش پوست </a:t>
            </a:r>
            <a:r>
              <a:rPr lang="fa-IR" dirty="0"/>
              <a:t>را مي گزد و خون را خورده و ايجاد خارش و سوزش مي نمايد، بدنبال خاراندن پوست</a:t>
            </a:r>
          </a:p>
          <a:p>
            <a:pPr marL="0" indent="0">
              <a:buNone/>
            </a:pPr>
            <a:r>
              <a:rPr lang="fa-IR" dirty="0" smtClean="0"/>
              <a:t>      عوارض </a:t>
            </a:r>
            <a:r>
              <a:rPr lang="fa-IR" dirty="0"/>
              <a:t>گوناگوني مانند زرد زخم ايجاد مي </a:t>
            </a:r>
            <a:r>
              <a:rPr lang="fa-IR" dirty="0" smtClean="0"/>
              <a:t>گردد 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94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خصوصیات شپش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073" y="1674254"/>
            <a:ext cx="9598539" cy="4726546"/>
          </a:xfrm>
        </p:spPr>
        <p:txBody>
          <a:bodyPr/>
          <a:lstStyle/>
          <a:p>
            <a:r>
              <a:rPr lang="fa-IR" dirty="0"/>
              <a:t>شپش انساني حشره اي كوچك، بدون بال و خونخوار است و مي تواند سر، تن و عانه را در انسان آلوده </a:t>
            </a:r>
            <a:r>
              <a:rPr lang="fa-IR" dirty="0" smtClean="0"/>
              <a:t>كند</a:t>
            </a:r>
          </a:p>
          <a:p>
            <a:r>
              <a:rPr lang="fa-IR" dirty="0"/>
              <a:t>تخم شپش رشك نام دارد و بيضي شكل و سفيد رنگ و به اندازه ته سنجاق مي باشد و بر حسب نوع به مو و درز لباس ها مي </a:t>
            </a:r>
            <a:r>
              <a:rPr lang="fa-IR" dirty="0" smtClean="0"/>
              <a:t>چسبد</a:t>
            </a:r>
            <a:endParaRPr lang="fa-IR" dirty="0"/>
          </a:p>
          <a:p>
            <a:r>
              <a:rPr lang="fa-IR" dirty="0" smtClean="0"/>
              <a:t>اين </a:t>
            </a:r>
            <a:r>
              <a:rPr lang="fa-IR" dirty="0"/>
              <a:t>انگل گستردگي </a:t>
            </a:r>
            <a:r>
              <a:rPr lang="fa-IR" dirty="0" smtClean="0"/>
              <a:t>جهاني دارد </a:t>
            </a:r>
            <a:r>
              <a:rPr lang="fa-IR" dirty="0"/>
              <a:t>و بطوريكه در دهه گذشته در ايالت متحده آمريكا هر سال 6 ميليون مورد ابتلا به شپش گزارش شده </a:t>
            </a:r>
            <a:r>
              <a:rPr lang="fa-IR" dirty="0" smtClean="0"/>
              <a:t>است  </a:t>
            </a:r>
          </a:p>
          <a:p>
            <a:r>
              <a:rPr lang="fa-IR" dirty="0" smtClean="0"/>
              <a:t>شپش </a:t>
            </a:r>
            <a:r>
              <a:rPr lang="fa-IR" dirty="0"/>
              <a:t>سر در كودكان، بسيار شايعتر از بالغين بوده </a:t>
            </a:r>
            <a:r>
              <a:rPr lang="fa-IR" dirty="0" smtClean="0"/>
              <a:t>و در </a:t>
            </a:r>
            <a:r>
              <a:rPr lang="fa-IR" dirty="0"/>
              <a:t>جنس مونث شايعتر از جنس مذكر مي </a:t>
            </a:r>
            <a:r>
              <a:rPr lang="fa-IR" dirty="0" smtClean="0"/>
              <a:t>باشد </a:t>
            </a:r>
          </a:p>
          <a:p>
            <a:r>
              <a:rPr lang="fa-IR" dirty="0"/>
              <a:t> اين حشره بدنبال تماسهاي نزديك بين فردي يا هنگامي كه افراد خانواده در </a:t>
            </a:r>
            <a:r>
              <a:rPr lang="fa-IR" dirty="0" smtClean="0"/>
              <a:t>فصول سرد </a:t>
            </a:r>
            <a:r>
              <a:rPr lang="fa-IR" dirty="0"/>
              <a:t>براي تامين گرما لباس هاي بيشتري مي پوشند و بصورت دسته جمعي زندگي مي كنند، از شخصي به شخص ديگر </a:t>
            </a:r>
            <a:r>
              <a:rPr lang="fa-IR" dirty="0" smtClean="0"/>
              <a:t>انتقال مي يابد </a:t>
            </a:r>
          </a:p>
        </p:txBody>
      </p:sp>
    </p:spTree>
    <p:extLst>
      <p:ext uri="{BB962C8B-B14F-4D97-AF65-F5344CB8AC3E}">
        <p14:creationId xmlns:p14="http://schemas.microsoft.com/office/powerpoint/2010/main" val="27802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انواع شپش: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fa-IR" dirty="0"/>
              <a:t>شپش </a:t>
            </a:r>
            <a:r>
              <a:rPr lang="fa-IR" dirty="0" smtClean="0"/>
              <a:t>سر</a:t>
            </a:r>
          </a:p>
          <a:p>
            <a:pPr>
              <a:buFont typeface="+mj-lt"/>
              <a:buAutoNum type="arabicParenR"/>
            </a:pPr>
            <a:r>
              <a:rPr lang="fa-IR" dirty="0"/>
              <a:t>شپش </a:t>
            </a:r>
            <a:r>
              <a:rPr lang="fa-IR" dirty="0" smtClean="0"/>
              <a:t>تن</a:t>
            </a:r>
          </a:p>
          <a:p>
            <a:pPr>
              <a:buFont typeface="+mj-lt"/>
              <a:buAutoNum type="arabicParenR"/>
            </a:pPr>
            <a:r>
              <a:rPr lang="fa-IR" dirty="0"/>
              <a:t>شپش عانه</a:t>
            </a:r>
          </a:p>
        </p:txBody>
      </p:sp>
    </p:spTree>
    <p:extLst>
      <p:ext uri="{BB962C8B-B14F-4D97-AF65-F5344CB8AC3E}">
        <p14:creationId xmlns:p14="http://schemas.microsoft.com/office/powerpoint/2010/main" val="26848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شپش سر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2" y="1403797"/>
            <a:ext cx="10216725" cy="4726545"/>
          </a:xfrm>
        </p:spPr>
        <p:txBody>
          <a:bodyPr/>
          <a:lstStyle/>
          <a:p>
            <a:pPr marL="0" indent="0" algn="just">
              <a:buNone/>
            </a:pPr>
            <a:r>
              <a:rPr lang="fa-IR" dirty="0"/>
              <a:t>شپش سر و رشك هاي آن معمولاً در لابلاي موها و بر روي پوست سر بخصوص در نواحي </a:t>
            </a:r>
            <a:r>
              <a:rPr lang="fa-IR" dirty="0" smtClean="0">
                <a:solidFill>
                  <a:srgbClr val="FF0000"/>
                </a:solidFill>
              </a:rPr>
              <a:t>پشت </a:t>
            </a:r>
            <a:r>
              <a:rPr lang="fa-IR" dirty="0">
                <a:solidFill>
                  <a:srgbClr val="FF0000"/>
                </a:solidFill>
              </a:rPr>
              <a:t>گوش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پشت سر </a:t>
            </a:r>
            <a:r>
              <a:rPr lang="fa-IR" dirty="0"/>
              <a:t>ديده مي شود </a:t>
            </a:r>
            <a:r>
              <a:rPr lang="fa-IR" dirty="0" smtClean="0"/>
              <a:t>ولي در </a:t>
            </a:r>
            <a:r>
              <a:rPr lang="fa-IR" dirty="0"/>
              <a:t>شرايط آلودگي شديد در تمام پوست سر و </a:t>
            </a:r>
            <a:r>
              <a:rPr lang="fa-IR" dirty="0" smtClean="0"/>
              <a:t>حتي </a:t>
            </a:r>
            <a:r>
              <a:rPr lang="fa-IR" dirty="0"/>
              <a:t>محاسن و ديگر بخش هاي مودار بدن ممكن است ديده شود و رنگ آن سفيد </a:t>
            </a:r>
            <a:r>
              <a:rPr lang="fa-IR" dirty="0" smtClean="0"/>
              <a:t>مايل به خاكستري است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اين شپش خود را محكم به پوست سر چسبانده و به خونخواري ادامه مي دهد و بندرت نيز به مناطق </a:t>
            </a:r>
            <a:r>
              <a:rPr lang="fa-IR" dirty="0" smtClean="0"/>
              <a:t>كم موي </a:t>
            </a:r>
            <a:r>
              <a:rPr lang="fa-IR" dirty="0"/>
              <a:t>بدن مهاجرت نموده ولي هرگز در ابرو و پلك تخم گذاري نمي </a:t>
            </a:r>
            <a:r>
              <a:rPr lang="fa-IR" dirty="0" smtClean="0"/>
              <a:t>نمايد 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شپش تخم خود(رشك) را در ناحيه قاعده ساقه مو درمحل خروج ساقه مو از فوليكول مي </a:t>
            </a:r>
            <a:r>
              <a:rPr lang="fa-IR" dirty="0" smtClean="0"/>
              <a:t>چسباند 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848" y="4159876"/>
            <a:ext cx="2625112" cy="2459865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424177"/>
              </p:ext>
            </p:extLst>
          </p:nvPr>
        </p:nvGraphicFramePr>
        <p:xfrm>
          <a:off x="5653825" y="4430332"/>
          <a:ext cx="2412978" cy="231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2943636" imgH="3877216" progId="Paint.Picture">
                  <p:embed/>
                </p:oleObj>
              </mc:Choice>
              <mc:Fallback>
                <p:oleObj name="Bitmap Image" r:id="rId4" imgW="2943636" imgH="38772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825" y="4430332"/>
                        <a:ext cx="2412978" cy="2318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8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راههای انتقال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2133600"/>
            <a:ext cx="10409908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FF0000"/>
                </a:solidFill>
              </a:rPr>
              <a:t>انتقال غير مستقيم: </a:t>
            </a:r>
            <a:r>
              <a:rPr lang="fa-IR" dirty="0"/>
              <a:t>انتقال شپش سر عمدتاً در اثر تماس و يا تماس با اشياء آلوده </a:t>
            </a:r>
            <a:r>
              <a:rPr lang="fa-IR" dirty="0" smtClean="0"/>
              <a:t>نظيرحوله</a:t>
            </a:r>
            <a:r>
              <a:rPr lang="fa-IR" dirty="0"/>
              <a:t>، شانه، </a:t>
            </a:r>
            <a:r>
              <a:rPr lang="fa-IR" dirty="0" smtClean="0"/>
              <a:t> </a:t>
            </a:r>
          </a:p>
          <a:p>
            <a:pPr marL="0" indent="0">
              <a:buNone/>
            </a:pPr>
            <a:r>
              <a:rPr lang="fa-IR" dirty="0" smtClean="0"/>
              <a:t>   برس </a:t>
            </a:r>
            <a:r>
              <a:rPr lang="fa-IR" dirty="0"/>
              <a:t>سر، كلاه ، روسري ،متكا </a:t>
            </a:r>
            <a:r>
              <a:rPr lang="fa-IR" dirty="0" smtClean="0"/>
              <a:t>ولباس </a:t>
            </a:r>
            <a:r>
              <a:rPr lang="fa-IR" dirty="0"/>
              <a:t>هاي خواب و ..... كه بطور مشترك مورد استفاده قرار بگيرند و 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يا </a:t>
            </a:r>
            <a:r>
              <a:rPr lang="fa-IR" dirty="0"/>
              <a:t>اينكه در يك جا به روي هم قرار داده شوند صورت مي گيرد </a:t>
            </a:r>
            <a:r>
              <a:rPr lang="fa-IR" dirty="0" smtClean="0"/>
              <a:t>ويا </a:t>
            </a:r>
            <a:r>
              <a:rPr lang="fa-IR" dirty="0"/>
              <a:t>بوسيله صندلي هاي سالن هاي اجتماعات ، 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كلاسها</a:t>
            </a:r>
            <a:r>
              <a:rPr lang="fa-IR" dirty="0"/>
              <a:t>، وسائل نقليه عمومي و كمدهاي لباس حمام هاي عمومي و استخرها و ... </a:t>
            </a:r>
            <a:r>
              <a:rPr lang="fa-IR" dirty="0" smtClean="0"/>
              <a:t>انتقال انجام </a:t>
            </a:r>
            <a:r>
              <a:rPr lang="fa-IR" dirty="0"/>
              <a:t>مي شود</a:t>
            </a:r>
            <a:r>
              <a:rPr lang="fa-IR" dirty="0" smtClean="0"/>
              <a:t>.  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  <a:p>
            <a:pPr>
              <a:buFont typeface="Wingdings" panose="05000000000000000000" pitchFamily="2" charset="2"/>
              <a:buChar char="v"/>
            </a:pPr>
            <a:endParaRPr lang="fa-I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a-IR" dirty="0"/>
              <a:t>انتقال مستقيم: تماس مستقيم با افراد آلوده</a:t>
            </a:r>
          </a:p>
        </p:txBody>
      </p:sp>
    </p:spTree>
    <p:extLst>
      <p:ext uri="{BB962C8B-B14F-4D97-AF65-F5344CB8AC3E}">
        <p14:creationId xmlns:p14="http://schemas.microsoft.com/office/powerpoint/2010/main" val="19437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53037"/>
            <a:ext cx="8915400" cy="4958185"/>
          </a:xfrm>
        </p:spPr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انسان </a:t>
            </a:r>
            <a:r>
              <a:rPr lang="fa-IR" dirty="0"/>
              <a:t>با هر زمينه اقتصادي و اجتماعي در معرض خطر ابتلا به شپش سر قرار دارد اين آلودگي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بخصوص </a:t>
            </a:r>
            <a:r>
              <a:rPr lang="fa-IR" dirty="0"/>
              <a:t>در مدارس ابتدايي </a:t>
            </a:r>
            <a:r>
              <a:rPr lang="fa-IR" dirty="0" smtClean="0"/>
              <a:t>ممكن است </a:t>
            </a:r>
            <a:r>
              <a:rPr lang="fa-IR" dirty="0"/>
              <a:t>همه گير شود. همچنين آلودگي به اين شپش در نزد </a:t>
            </a: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دختران </a:t>
            </a:r>
            <a:r>
              <a:rPr lang="fa-IR" dirty="0"/>
              <a:t>بيش از پسران و در كودكان شايعتر از بالغين است.</a:t>
            </a:r>
          </a:p>
        </p:txBody>
      </p:sp>
    </p:spTree>
    <p:extLst>
      <p:ext uri="{BB962C8B-B14F-4D97-AF65-F5344CB8AC3E}">
        <p14:creationId xmlns:p14="http://schemas.microsoft.com/office/powerpoint/2010/main" val="426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83" y="186228"/>
            <a:ext cx="8911687" cy="908476"/>
          </a:xfrm>
        </p:spPr>
        <p:txBody>
          <a:bodyPr/>
          <a:lstStyle/>
          <a:p>
            <a:pPr algn="ctr"/>
            <a:r>
              <a:rPr lang="fa-IR" dirty="0" smtClean="0"/>
              <a:t>شپش تن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20" y="2030569"/>
            <a:ext cx="10242482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/>
              <a:t>زيستگاه اصلي شپش تن در درز و چين لباس ها بخصوص البسه كه نزديك بدن قرار دارند مي باشد </a:t>
            </a:r>
            <a:endParaRPr lang="fa-I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اين </a:t>
            </a:r>
            <a:r>
              <a:rPr lang="fa-IR" dirty="0"/>
              <a:t>انگل لباس را فقط </a:t>
            </a:r>
            <a:r>
              <a:rPr lang="fa-IR" dirty="0" smtClean="0"/>
              <a:t>براي مكيدن </a:t>
            </a:r>
            <a:r>
              <a:rPr lang="fa-IR" dirty="0"/>
              <a:t>خون ميزبانش ترك مي كند به همين منظور گاهي آن را شپش لباس هم مي </a:t>
            </a:r>
            <a:r>
              <a:rPr lang="fa-IR" dirty="0" smtClean="0"/>
              <a:t>نامند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اين </a:t>
            </a:r>
            <a:r>
              <a:rPr lang="fa-IR" dirty="0"/>
              <a:t>عمل ترك لباس و مراجعه </a:t>
            </a:r>
            <a:r>
              <a:rPr lang="fa-IR" dirty="0" smtClean="0"/>
              <a:t>مجدد شپش </a:t>
            </a:r>
            <a:r>
              <a:rPr lang="fa-IR" dirty="0"/>
              <a:t>به سطح بدن بطور مكرر اتفاق مي افتد</a:t>
            </a:r>
            <a:r>
              <a:rPr lang="fa-I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 </a:t>
            </a:r>
            <a:r>
              <a:rPr lang="fa-IR" dirty="0"/>
              <a:t>بهترين درجه حرارت مورد علاقه اش حدود 36 درجه سانتيگراد است طول شپش </a:t>
            </a:r>
            <a:r>
              <a:rPr lang="fa-IR" dirty="0" smtClean="0"/>
              <a:t>بدن حدود </a:t>
            </a:r>
            <a:r>
              <a:rPr lang="fa-IR" dirty="0"/>
              <a:t>3 ميلي متر است و به رنگ سفيد مايل به خاكستري، ديده مي شود. </a:t>
            </a:r>
            <a:endParaRPr lang="fa-I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تخم </a:t>
            </a:r>
            <a:r>
              <a:rPr lang="fa-IR" dirty="0"/>
              <a:t>گذاري شپش تن بر روي رشته هاي پارچه و در </a:t>
            </a:r>
            <a:r>
              <a:rPr lang="fa-IR" dirty="0" smtClean="0"/>
              <a:t>درز البسه </a:t>
            </a:r>
            <a:r>
              <a:rPr lang="fa-IR" dirty="0"/>
              <a:t>صورت مي گيرد</a:t>
            </a:r>
            <a:r>
              <a:rPr lang="fa-IR" dirty="0" smtClean="0"/>
              <a:t>. 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fa-IR" dirty="0"/>
              <a:t>انتقال شپش تن عمدتاً توسط البسه خصوصاً پوشيدن لباس زير ديگران ، استفاده از ملحفه و رختخواب مشترك و حوله صورت </a:t>
            </a:r>
            <a:r>
              <a:rPr lang="fa-IR" dirty="0" smtClean="0"/>
              <a:t>مي گيرد</a:t>
            </a:r>
            <a:r>
              <a:rPr lang="fa-IR" dirty="0"/>
              <a:t>. بعلاوه توسط صندلي وسائل نقليه عمومي و سالن ها نيز اتفاق مي افتد.</a:t>
            </a:r>
          </a:p>
        </p:txBody>
      </p:sp>
    </p:spTree>
    <p:extLst>
      <p:ext uri="{BB962C8B-B14F-4D97-AF65-F5344CB8AC3E}">
        <p14:creationId xmlns:p14="http://schemas.microsoft.com/office/powerpoint/2010/main" val="22899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2344</Words>
  <Application>Microsoft Office PowerPoint</Application>
  <PresentationFormat>Widescreen</PresentationFormat>
  <Paragraphs>434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 Nazanin</vt:lpstr>
      <vt:lpstr>B Titr</vt:lpstr>
      <vt:lpstr>Calibri</vt:lpstr>
      <vt:lpstr>Century Gothic</vt:lpstr>
      <vt:lpstr>Tahoma</vt:lpstr>
      <vt:lpstr>Wingdings</vt:lpstr>
      <vt:lpstr>Wingdings 3</vt:lpstr>
      <vt:lpstr>Wisp</vt:lpstr>
      <vt:lpstr>Bitmap Image</vt:lpstr>
      <vt:lpstr>PowerPoint Presentation</vt:lpstr>
      <vt:lpstr>پدیکلوز (شپش) </vt:lpstr>
      <vt:lpstr>اهمیت :</vt:lpstr>
      <vt:lpstr>خصوصیات شپش :</vt:lpstr>
      <vt:lpstr>انواع شپش:</vt:lpstr>
      <vt:lpstr>شپش سر </vt:lpstr>
      <vt:lpstr>راههای انتقال :</vt:lpstr>
      <vt:lpstr>PowerPoint Presentation</vt:lpstr>
      <vt:lpstr>شپش تن :</vt:lpstr>
      <vt:lpstr>PowerPoint Presentation</vt:lpstr>
      <vt:lpstr>محل اصلي شناسائي شپش تن : </vt:lpstr>
      <vt:lpstr>شپش عانه:</vt:lpstr>
      <vt:lpstr>PowerPoint Presentation</vt:lpstr>
      <vt:lpstr>تشخيص هاي افتراقي: </vt:lpstr>
      <vt:lpstr>درمان شپش : </vt:lpstr>
      <vt:lpstr>درمان شپش سر :</vt:lpstr>
      <vt:lpstr>PowerPoint Presentation</vt:lpstr>
      <vt:lpstr>PowerPoint Presentation</vt:lpstr>
      <vt:lpstr>نکته :  </vt:lpstr>
      <vt:lpstr> توجه      توجه     توجه   </vt:lpstr>
      <vt:lpstr>توصيه هاي بهداشتي مهم براي مبارزه با آلودگي به شپش :</vt:lpstr>
      <vt:lpstr>توصيه هاي بهداشتي مهم براي مبارزه با آلودگي به شپش :</vt:lpstr>
      <vt:lpstr>فعاليت هاي استراتژي</vt:lpstr>
      <vt:lpstr>فعاليت هاي استراتژي</vt:lpstr>
      <vt:lpstr>شرح وظايف كاردان بهداشتي در مركز بهداشتي درماني:</vt:lpstr>
      <vt:lpstr>فرم گزارش هفتگی موارد پدیکلوز مرکز خدمات جامع سلامت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flower</dc:creator>
  <cp:lastModifiedBy>flower</cp:lastModifiedBy>
  <cp:revision>23</cp:revision>
  <dcterms:created xsi:type="dcterms:W3CDTF">2017-11-14T05:56:22Z</dcterms:created>
  <dcterms:modified xsi:type="dcterms:W3CDTF">2022-12-05T08:08:17Z</dcterms:modified>
</cp:coreProperties>
</file>