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rawings/drawing19.xml" ContentType="application/vnd.openxmlformats-officedocument.drawingml.chartshape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12" r:id="rId3"/>
    <p:sldId id="276" r:id="rId4"/>
    <p:sldId id="301" r:id="rId5"/>
    <p:sldId id="294" r:id="rId6"/>
    <p:sldId id="298" r:id="rId7"/>
    <p:sldId id="295" r:id="rId8"/>
    <p:sldId id="306" r:id="rId9"/>
    <p:sldId id="297" r:id="rId10"/>
    <p:sldId id="279" r:id="rId11"/>
    <p:sldId id="300" r:id="rId12"/>
    <p:sldId id="299" r:id="rId13"/>
    <p:sldId id="280" r:id="rId14"/>
    <p:sldId id="281" r:id="rId15"/>
    <p:sldId id="303" r:id="rId16"/>
    <p:sldId id="282" r:id="rId17"/>
    <p:sldId id="283" r:id="rId18"/>
    <p:sldId id="304" r:id="rId19"/>
    <p:sldId id="284" r:id="rId20"/>
    <p:sldId id="285" r:id="rId21"/>
    <p:sldId id="310" r:id="rId22"/>
    <p:sldId id="286" r:id="rId23"/>
    <p:sldId id="311" r:id="rId24"/>
    <p:sldId id="287" r:id="rId25"/>
    <p:sldId id="307" r:id="rId26"/>
    <p:sldId id="288" r:id="rId27"/>
    <p:sldId id="289" r:id="rId28"/>
    <p:sldId id="290" r:id="rId29"/>
    <p:sldId id="305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</a:t>
            </a:r>
            <a:r>
              <a:rPr lang="fa-IR" baseline="0" dirty="0" smtClean="0"/>
              <a:t> زیر یکسال 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زير يكسال 92</c:v>
                </c:pt>
              </c:strCache>
            </c:strRef>
          </c:tx>
          <c:dLbls>
            <c:dLbl>
              <c:idx val="0"/>
              <c:layout>
                <c:manualLayout>
                  <c:x val="-2.1680067528004599E-2"/>
                  <c:y val="-1.9536108751584801E-2"/>
                </c:manualLayout>
              </c:layout>
              <c:showVal val="1"/>
            </c:dLbl>
            <c:dLbl>
              <c:idx val="1"/>
              <c:layout>
                <c:manualLayout>
                  <c:x val="5.7813513408012203E-3"/>
                  <c:y val="-1.7582667085484734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1.3675168447617698E-2"/>
                </c:manualLayout>
              </c:layout>
              <c:showVal val="1"/>
            </c:dLbl>
            <c:dLbl>
              <c:idx val="9"/>
              <c:layout>
                <c:manualLayout>
                  <c:x val="-5.7813513408012203E-3"/>
                  <c:y val="9.7679774625840307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0.86000000000000032</c:v>
                </c:pt>
                <c:pt idx="1">
                  <c:v>0.8</c:v>
                </c:pt>
                <c:pt idx="2">
                  <c:v>0.87000000000000033</c:v>
                </c:pt>
                <c:pt idx="3">
                  <c:v>0</c:v>
                </c:pt>
                <c:pt idx="4">
                  <c:v>0.82000000000000028</c:v>
                </c:pt>
                <c:pt idx="5">
                  <c:v>0.94000000000000028</c:v>
                </c:pt>
                <c:pt idx="6">
                  <c:v>1.05</c:v>
                </c:pt>
                <c:pt idx="7">
                  <c:v>0.87000000000000033</c:v>
                </c:pt>
                <c:pt idx="8">
                  <c:v>0.79</c:v>
                </c:pt>
                <c:pt idx="9">
                  <c:v>0.82000000000000028</c:v>
                </c:pt>
                <c:pt idx="10">
                  <c:v>0.72000000000000031</c:v>
                </c:pt>
                <c:pt idx="11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زیر یکسال 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0.86000000000000032</c:v>
                </c:pt>
                <c:pt idx="1">
                  <c:v>0.77</c:v>
                </c:pt>
                <c:pt idx="2">
                  <c:v>0.65000000000000036</c:v>
                </c:pt>
                <c:pt idx="3">
                  <c:v>0</c:v>
                </c:pt>
                <c:pt idx="4">
                  <c:v>1.1800000000000006</c:v>
                </c:pt>
                <c:pt idx="5">
                  <c:v>0.62000000000000033</c:v>
                </c:pt>
                <c:pt idx="6">
                  <c:v>0.9</c:v>
                </c:pt>
                <c:pt idx="7">
                  <c:v>0.88000000000000034</c:v>
                </c:pt>
                <c:pt idx="8">
                  <c:v>0.9</c:v>
                </c:pt>
                <c:pt idx="9">
                  <c:v>0.8400000000000003</c:v>
                </c:pt>
                <c:pt idx="10">
                  <c:v>1.07</c:v>
                </c:pt>
                <c:pt idx="11">
                  <c:v>1.06</c:v>
                </c:pt>
              </c:numCache>
            </c:numRef>
          </c:val>
        </c:ser>
        <c:marker val="1"/>
        <c:axId val="65322368"/>
        <c:axId val="65324160"/>
      </c:lineChart>
      <c:catAx>
        <c:axId val="65322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5324160"/>
        <c:crosses val="autoZero"/>
        <c:auto val="1"/>
        <c:lblAlgn val="ctr"/>
        <c:lblOffset val="100"/>
      </c:catAx>
      <c:valAx>
        <c:axId val="65324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53223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تجدید نسل ناخالص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285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تجدید نسل ناخالص 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0.59</c:v>
                </c:pt>
                <c:pt idx="1">
                  <c:v>0.61000000000000065</c:v>
                </c:pt>
                <c:pt idx="2">
                  <c:v>0.39000000000000057</c:v>
                </c:pt>
                <c:pt idx="3">
                  <c:v>0</c:v>
                </c:pt>
                <c:pt idx="4">
                  <c:v>0.84000000000000064</c:v>
                </c:pt>
                <c:pt idx="5">
                  <c:v>0.38000000000000056</c:v>
                </c:pt>
                <c:pt idx="6">
                  <c:v>0.65000000000000124</c:v>
                </c:pt>
                <c:pt idx="7">
                  <c:v>0.72000000000000064</c:v>
                </c:pt>
                <c:pt idx="8">
                  <c:v>0.51</c:v>
                </c:pt>
                <c:pt idx="9">
                  <c:v>0.59</c:v>
                </c:pt>
                <c:pt idx="10">
                  <c:v>0.78</c:v>
                </c:pt>
                <c:pt idx="11">
                  <c:v>0.67000000000000126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تجدید نسل ناخالص 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0.47000000000000008</c:v>
                </c:pt>
                <c:pt idx="1">
                  <c:v>0.37000000000000038</c:v>
                </c:pt>
                <c:pt idx="2">
                  <c:v>0.47000000000000008</c:v>
                </c:pt>
                <c:pt idx="3">
                  <c:v>0</c:v>
                </c:pt>
                <c:pt idx="4">
                  <c:v>0.18000000000000024</c:v>
                </c:pt>
                <c:pt idx="5">
                  <c:v>0.51</c:v>
                </c:pt>
                <c:pt idx="6">
                  <c:v>0.51</c:v>
                </c:pt>
                <c:pt idx="7">
                  <c:v>0.32000000000000056</c:v>
                </c:pt>
                <c:pt idx="8">
                  <c:v>0.41000000000000031</c:v>
                </c:pt>
                <c:pt idx="9">
                  <c:v>0.9</c:v>
                </c:pt>
                <c:pt idx="10">
                  <c:v>0.24000000000000021</c:v>
                </c:pt>
                <c:pt idx="11">
                  <c:v>0.48000000000000032</c:v>
                </c:pt>
              </c:numCache>
            </c:numRef>
          </c:val>
        </c:ser>
        <c:marker val="1"/>
        <c:axId val="83857408"/>
        <c:axId val="83858944"/>
      </c:lineChart>
      <c:catAx>
        <c:axId val="83857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858944"/>
        <c:crosses val="autoZero"/>
        <c:auto val="1"/>
        <c:lblAlgn val="ctr"/>
        <c:lblOffset val="100"/>
      </c:catAx>
      <c:valAx>
        <c:axId val="838589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38574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 پوشش تنظیم خانواده غیر از طبیعی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318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پوشش تنظیم خانواده غیر از طبیعی 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65.169999999999987</c:v>
                </c:pt>
                <c:pt idx="1">
                  <c:v>62.120000000000012</c:v>
                </c:pt>
                <c:pt idx="2">
                  <c:v>62.61</c:v>
                </c:pt>
                <c:pt idx="3">
                  <c:v>0</c:v>
                </c:pt>
                <c:pt idx="4">
                  <c:v>72.400000000000006</c:v>
                </c:pt>
                <c:pt idx="5">
                  <c:v>75.040000000000006</c:v>
                </c:pt>
                <c:pt idx="6">
                  <c:v>57.760000000000012</c:v>
                </c:pt>
                <c:pt idx="7">
                  <c:v>70.16</c:v>
                </c:pt>
                <c:pt idx="8">
                  <c:v>63.720000000000013</c:v>
                </c:pt>
                <c:pt idx="9">
                  <c:v>66.05</c:v>
                </c:pt>
                <c:pt idx="10">
                  <c:v>68.13</c:v>
                </c:pt>
                <c:pt idx="11">
                  <c:v>68.86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پوشش تنظیم خانواده غیر از طبیعی 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61.64</c:v>
                </c:pt>
                <c:pt idx="1">
                  <c:v>57.7</c:v>
                </c:pt>
                <c:pt idx="2">
                  <c:v>58.730000000000011</c:v>
                </c:pt>
                <c:pt idx="3">
                  <c:v>0</c:v>
                </c:pt>
                <c:pt idx="4">
                  <c:v>83.61</c:v>
                </c:pt>
                <c:pt idx="5">
                  <c:v>71.2</c:v>
                </c:pt>
                <c:pt idx="6">
                  <c:v>55.08</c:v>
                </c:pt>
                <c:pt idx="7">
                  <c:v>66.89</c:v>
                </c:pt>
                <c:pt idx="8">
                  <c:v>61.37</c:v>
                </c:pt>
                <c:pt idx="9">
                  <c:v>64.22</c:v>
                </c:pt>
                <c:pt idx="10">
                  <c:v>66.02</c:v>
                </c:pt>
                <c:pt idx="11">
                  <c:v>60.190000000000012</c:v>
                </c:pt>
              </c:numCache>
            </c:numRef>
          </c:val>
        </c:ser>
        <c:marker val="1"/>
        <c:axId val="84996096"/>
        <c:axId val="84997632"/>
      </c:lineChart>
      <c:catAx>
        <c:axId val="84996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4997632"/>
        <c:crosses val="autoZero"/>
        <c:auto val="1"/>
        <c:lblAlgn val="ctr"/>
        <c:lblOffset val="100"/>
      </c:catAx>
      <c:valAx>
        <c:axId val="84997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49960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 زایمان در بیمارستان</a:t>
            </a:r>
            <a:r>
              <a:rPr lang="fa-IR" baseline="0" dirty="0" smtClean="0"/>
              <a:t>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362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زایمان در بیمارستان  -92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زایمان در بیمارستان 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marker val="1"/>
        <c:axId val="85027456"/>
        <c:axId val="85041536"/>
      </c:lineChart>
      <c:catAx>
        <c:axId val="85027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5041536"/>
        <c:crosses val="autoZero"/>
        <c:auto val="1"/>
        <c:lblAlgn val="ctr"/>
        <c:lblOffset val="100"/>
      </c:catAx>
      <c:valAx>
        <c:axId val="85041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50274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 متولدین با وزن کمتر از 2500 گرم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385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متولدین با وزن کمتر از 2500 گرم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8.44</c:v>
                </c:pt>
                <c:pt idx="1">
                  <c:v>9.3800000000000008</c:v>
                </c:pt>
                <c:pt idx="2">
                  <c:v>0</c:v>
                </c:pt>
                <c:pt idx="3">
                  <c:v>0</c:v>
                </c:pt>
                <c:pt idx="4">
                  <c:v>14.29</c:v>
                </c:pt>
                <c:pt idx="5">
                  <c:v>20.830000000000005</c:v>
                </c:pt>
                <c:pt idx="6">
                  <c:v>10.34</c:v>
                </c:pt>
                <c:pt idx="7">
                  <c:v>7.5</c:v>
                </c:pt>
                <c:pt idx="8">
                  <c:v>4.8199999999999985</c:v>
                </c:pt>
                <c:pt idx="9">
                  <c:v>10.709999999999999</c:v>
                </c:pt>
                <c:pt idx="10">
                  <c:v>4.6499999999999995</c:v>
                </c:pt>
                <c:pt idx="11">
                  <c:v>11.59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متولدین با وزن کمتر از 2500 گرم -93</c:v>
                </c:pt>
              </c:strCache>
            </c:strRef>
          </c:tx>
          <c:dLbls>
            <c:dLbl>
              <c:idx val="0"/>
              <c:layout>
                <c:manualLayout>
                  <c:x val="1.4571847007998223E-3"/>
                  <c:y val="-3.9505896332795179E-2"/>
                </c:manualLayout>
              </c:layout>
              <c:showVal val="1"/>
            </c:dLbl>
            <c:dLbl>
              <c:idx val="8"/>
              <c:layout>
                <c:manualLayout>
                  <c:x val="-1.4571847007998223E-3"/>
                  <c:y val="-2.172824298303735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8.57</c:v>
                </c:pt>
                <c:pt idx="1">
                  <c:v>13.729999999999999</c:v>
                </c:pt>
                <c:pt idx="2">
                  <c:v>2.13</c:v>
                </c:pt>
                <c:pt idx="3">
                  <c:v>0</c:v>
                </c:pt>
                <c:pt idx="4">
                  <c:v>0</c:v>
                </c:pt>
                <c:pt idx="5">
                  <c:v>15.38</c:v>
                </c:pt>
                <c:pt idx="6">
                  <c:v>13.33</c:v>
                </c:pt>
                <c:pt idx="7">
                  <c:v>8.7000000000000011</c:v>
                </c:pt>
                <c:pt idx="8">
                  <c:v>4.88</c:v>
                </c:pt>
                <c:pt idx="9">
                  <c:v>8.75</c:v>
                </c:pt>
                <c:pt idx="10">
                  <c:v>11.11</c:v>
                </c:pt>
                <c:pt idx="11">
                  <c:v>5.17</c:v>
                </c:pt>
              </c:numCache>
            </c:numRef>
          </c:val>
        </c:ser>
        <c:marker val="1"/>
        <c:axId val="89721472"/>
        <c:axId val="89727360"/>
      </c:lineChart>
      <c:catAx>
        <c:axId val="89721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727360"/>
        <c:crosses val="autoZero"/>
        <c:auto val="1"/>
        <c:lblAlgn val="ctr"/>
        <c:lblOffset val="100"/>
      </c:catAx>
      <c:valAx>
        <c:axId val="897273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972147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مرگ خام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418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خام-92</c:v>
                </c:pt>
              </c:strCache>
            </c:strRef>
          </c:tx>
          <c:dLbls>
            <c:dLbl>
              <c:idx val="1"/>
              <c:layout>
                <c:manualLayout>
                  <c:x val="-2.3314955212797157E-2"/>
                  <c:y val="-2.172824298303735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8.14</c:v>
                </c:pt>
                <c:pt idx="1">
                  <c:v>9.4600000000000026</c:v>
                </c:pt>
                <c:pt idx="2">
                  <c:v>0</c:v>
                </c:pt>
                <c:pt idx="3">
                  <c:v>0</c:v>
                </c:pt>
                <c:pt idx="4">
                  <c:v>14.29</c:v>
                </c:pt>
                <c:pt idx="5">
                  <c:v>20.830000000000005</c:v>
                </c:pt>
                <c:pt idx="6">
                  <c:v>10.34</c:v>
                </c:pt>
                <c:pt idx="7">
                  <c:v>7.5</c:v>
                </c:pt>
                <c:pt idx="8">
                  <c:v>4.8199999999999985</c:v>
                </c:pt>
                <c:pt idx="9">
                  <c:v>10.71</c:v>
                </c:pt>
                <c:pt idx="10">
                  <c:v>4.6499999999999995</c:v>
                </c:pt>
                <c:pt idx="11">
                  <c:v>11.59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مرگ خام -93</c:v>
                </c:pt>
              </c:strCache>
            </c:strRef>
          </c:tx>
          <c:dLbls>
            <c:dLbl>
              <c:idx val="0"/>
              <c:layout>
                <c:manualLayout>
                  <c:x val="-1.3114662307198398E-2"/>
                  <c:y val="1.5802358533118076E-2"/>
                </c:manualLayout>
              </c:layout>
              <c:showVal val="1"/>
            </c:dLbl>
            <c:dLbl>
              <c:idx val="1"/>
              <c:layout>
                <c:manualLayout>
                  <c:x val="8.7431082047989342E-3"/>
                  <c:y val="-7.9011792665590382E-3"/>
                </c:manualLayout>
              </c:layout>
              <c:showVal val="1"/>
            </c:dLbl>
            <c:dLbl>
              <c:idx val="8"/>
              <c:layout>
                <c:manualLayout>
                  <c:x val="-1.4571847007998223E-3"/>
                  <c:y val="-2.172824298303735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8.120000000000001</c:v>
                </c:pt>
                <c:pt idx="1">
                  <c:v>9.17</c:v>
                </c:pt>
                <c:pt idx="2">
                  <c:v>2.13</c:v>
                </c:pt>
                <c:pt idx="3">
                  <c:v>0</c:v>
                </c:pt>
                <c:pt idx="4">
                  <c:v>0</c:v>
                </c:pt>
                <c:pt idx="5">
                  <c:v>15.38</c:v>
                </c:pt>
                <c:pt idx="6">
                  <c:v>13.33</c:v>
                </c:pt>
                <c:pt idx="7">
                  <c:v>8.7000000000000011</c:v>
                </c:pt>
                <c:pt idx="8">
                  <c:v>4.88</c:v>
                </c:pt>
                <c:pt idx="9">
                  <c:v>8.75</c:v>
                </c:pt>
                <c:pt idx="10">
                  <c:v>11.11</c:v>
                </c:pt>
                <c:pt idx="11">
                  <c:v>5.17</c:v>
                </c:pt>
              </c:numCache>
            </c:numRef>
          </c:val>
        </c:ser>
        <c:marker val="1"/>
        <c:axId val="89786624"/>
        <c:axId val="89792512"/>
      </c:lineChart>
      <c:catAx>
        <c:axId val="89786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792512"/>
        <c:crosses val="autoZero"/>
        <c:auto val="1"/>
        <c:lblAlgn val="ctr"/>
        <c:lblOffset val="100"/>
      </c:catAx>
      <c:valAx>
        <c:axId val="89792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97866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مرگ نوزادان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462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نوزادان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14.370000000000006</c:v>
                </c:pt>
                <c:pt idx="1">
                  <c:v>62.5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17.239999999999988</c:v>
                </c:pt>
                <c:pt idx="7">
                  <c:v>25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مرگ نوزادان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8.77</c:v>
                </c:pt>
                <c:pt idx="1">
                  <c:v>19.610000000000028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86.960000000000022</c:v>
                </c:pt>
                <c:pt idx="8">
                  <c:v>12.2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89848064"/>
        <c:axId val="89886720"/>
      </c:lineChart>
      <c:catAx>
        <c:axId val="89848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886720"/>
        <c:crosses val="autoZero"/>
        <c:auto val="1"/>
        <c:lblAlgn val="ctr"/>
        <c:lblOffset val="100"/>
      </c:catAx>
      <c:valAx>
        <c:axId val="898867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984806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مرگ زیر</a:t>
            </a:r>
            <a:r>
              <a:rPr lang="fa-IR" baseline="0" dirty="0" smtClean="0"/>
              <a:t> 1 سال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484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زیر 1 سال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14.370000000000006</c:v>
                </c:pt>
                <c:pt idx="1">
                  <c:v>62.5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17.239999999999988</c:v>
                </c:pt>
                <c:pt idx="7">
                  <c:v>25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مرگ زیر 1 سال 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8.77</c:v>
                </c:pt>
                <c:pt idx="1">
                  <c:v>19.610000000000028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86.960000000000022</c:v>
                </c:pt>
                <c:pt idx="8">
                  <c:v>12.2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90977792"/>
        <c:axId val="90979328"/>
      </c:lineChart>
      <c:catAx>
        <c:axId val="909777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979328"/>
        <c:crosses val="autoZero"/>
        <c:auto val="1"/>
        <c:lblAlgn val="ctr"/>
        <c:lblOffset val="100"/>
      </c:catAx>
      <c:valAx>
        <c:axId val="909793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09777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مرگ بین 1 ماه تا زیر 5</a:t>
            </a:r>
            <a:r>
              <a:rPr lang="fa-IR" baseline="0" dirty="0" smtClean="0"/>
              <a:t>سال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518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بین 1 ماه تا زیر 5 سال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4.1099999999999985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17.239999999999988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23.259999999999987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مرگ بین 1 ماه تا زیر 5 سال 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12.5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91075328"/>
        <c:axId val="91076864"/>
      </c:lineChart>
      <c:catAx>
        <c:axId val="91075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1076864"/>
        <c:crosses val="autoZero"/>
        <c:auto val="1"/>
        <c:lblAlgn val="ctr"/>
        <c:lblOffset val="100"/>
      </c:catAx>
      <c:valAx>
        <c:axId val="91076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10753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مرگ زیر 5</a:t>
            </a:r>
            <a:r>
              <a:rPr lang="fa-IR" baseline="0" dirty="0" smtClean="0"/>
              <a:t>سال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562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زیر 5 سال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18.479999999999986</c:v>
                </c:pt>
                <c:pt idx="1">
                  <c:v>62.5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34.480000000000004</c:v>
                </c:pt>
                <c:pt idx="7">
                  <c:v>25</c:v>
                </c:pt>
                <c:pt idx="8">
                  <c:v>0</c:v>
                </c:pt>
                <c:pt idx="9">
                  <c:v>0</c:v>
                </c:pt>
                <c:pt idx="10">
                  <c:v>23.259999999999987</c:v>
                </c:pt>
                <c:pt idx="11">
                  <c:v>14.49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مرگ زیر 5 سال 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10.96</c:v>
                </c:pt>
                <c:pt idx="1">
                  <c:v>19.610000000000028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86.960000000000022</c:v>
                </c:pt>
                <c:pt idx="8">
                  <c:v>12.2</c:v>
                </c:pt>
                <c:pt idx="9">
                  <c:v>12.5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32300416"/>
        <c:axId val="112813568"/>
      </c:lineChart>
      <c:catAx>
        <c:axId val="32300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2813568"/>
        <c:crosses val="autoZero"/>
        <c:auto val="1"/>
        <c:lblAlgn val="ctr"/>
        <c:lblOffset val="100"/>
      </c:catAx>
      <c:valAx>
        <c:axId val="112813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23004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مرگ مادران از عوارض بارداری و زایمان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584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مادران -92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مرگ مادران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115624192"/>
        <c:axId val="115935104"/>
      </c:lineChart>
      <c:catAx>
        <c:axId val="1156241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5935104"/>
        <c:crosses val="autoZero"/>
        <c:auto val="1"/>
        <c:lblAlgn val="ctr"/>
        <c:lblOffset val="100"/>
      </c:catAx>
      <c:valAx>
        <c:axId val="1159351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156241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</a:t>
            </a:r>
            <a:r>
              <a:rPr lang="fa-IR" baseline="0" dirty="0" smtClean="0"/>
              <a:t> زیر 5 سال 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زير 5 سال -92</c:v>
                </c:pt>
              </c:strCache>
            </c:strRef>
          </c:tx>
          <c:dLbls>
            <c:dLbl>
              <c:idx val="0"/>
              <c:layout>
                <c:manualLayout>
                  <c:x val="1.4453378352003044E-3"/>
                  <c:y val="-1.9535954925168051E-2"/>
                </c:manualLayout>
              </c:layout>
              <c:showVal val="1"/>
            </c:dLbl>
            <c:dLbl>
              <c:idx val="8"/>
              <c:layout>
                <c:manualLayout>
                  <c:x val="-2.890675670400608E-3"/>
                  <c:y val="1.367516844761765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4.4000000000000004</c:v>
                </c:pt>
                <c:pt idx="1">
                  <c:v>4.3099999999999996</c:v>
                </c:pt>
                <c:pt idx="2">
                  <c:v>4.51</c:v>
                </c:pt>
                <c:pt idx="3">
                  <c:v>0</c:v>
                </c:pt>
                <c:pt idx="4">
                  <c:v>4.58</c:v>
                </c:pt>
                <c:pt idx="5">
                  <c:v>3.98</c:v>
                </c:pt>
                <c:pt idx="6">
                  <c:v>4.5199999999999996</c:v>
                </c:pt>
                <c:pt idx="7">
                  <c:v>4.3899999999999997</c:v>
                </c:pt>
                <c:pt idx="8">
                  <c:v>4.6499999999999995</c:v>
                </c:pt>
                <c:pt idx="9">
                  <c:v>4.4000000000000004</c:v>
                </c:pt>
                <c:pt idx="10">
                  <c:v>4.2300000000000004</c:v>
                </c:pt>
                <c:pt idx="11">
                  <c:v>4.3099999999999996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زیر 5 سال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4.3899999999999997</c:v>
                </c:pt>
                <c:pt idx="1">
                  <c:v>4.17</c:v>
                </c:pt>
                <c:pt idx="2">
                  <c:v>4.28</c:v>
                </c:pt>
                <c:pt idx="3">
                  <c:v>0</c:v>
                </c:pt>
                <c:pt idx="4">
                  <c:v>4.22</c:v>
                </c:pt>
                <c:pt idx="5">
                  <c:v>3.65</c:v>
                </c:pt>
                <c:pt idx="6">
                  <c:v>4.68</c:v>
                </c:pt>
                <c:pt idx="7">
                  <c:v>4.1099999999999985</c:v>
                </c:pt>
                <c:pt idx="8">
                  <c:v>4.7300000000000004</c:v>
                </c:pt>
                <c:pt idx="9">
                  <c:v>4.3899999999999997</c:v>
                </c:pt>
                <c:pt idx="10">
                  <c:v>4.3899999999999997</c:v>
                </c:pt>
                <c:pt idx="11">
                  <c:v>4.6199999999999966</c:v>
                </c:pt>
              </c:numCache>
            </c:numRef>
          </c:val>
        </c:ser>
        <c:marker val="1"/>
        <c:axId val="67282048"/>
        <c:axId val="67283584"/>
      </c:lineChart>
      <c:catAx>
        <c:axId val="67282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7283584"/>
        <c:crosses val="autoZero"/>
        <c:auto val="1"/>
        <c:lblAlgn val="ctr"/>
        <c:lblOffset val="100"/>
      </c:catAx>
      <c:valAx>
        <c:axId val="67283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72820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</a:t>
            </a:r>
            <a:r>
              <a:rPr lang="fa-IR" baseline="0" dirty="0" smtClean="0"/>
              <a:t> زیر 15 سال 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'Sheet1'!$B$1</c:f>
              <c:strCache>
                <c:ptCount val="1"/>
                <c:pt idx="0">
                  <c:v>درصد زير15 سال -92</c:v>
                </c:pt>
              </c:strCache>
            </c:strRef>
          </c:tx>
          <c:cat>
            <c:strRef>
              <c:f>'Sheet1'!$A$2:$A$13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15.83</c:v>
                </c:pt>
                <c:pt idx="1">
                  <c:v>15.48</c:v>
                </c:pt>
                <c:pt idx="2">
                  <c:v>15.76</c:v>
                </c:pt>
                <c:pt idx="3">
                  <c:v>0</c:v>
                </c:pt>
                <c:pt idx="4">
                  <c:v>21.110000000000031</c:v>
                </c:pt>
                <c:pt idx="5">
                  <c:v>15.41</c:v>
                </c:pt>
                <c:pt idx="6">
                  <c:v>15.94</c:v>
                </c:pt>
                <c:pt idx="7">
                  <c:v>16.149999999999999</c:v>
                </c:pt>
                <c:pt idx="8">
                  <c:v>16.03</c:v>
                </c:pt>
                <c:pt idx="9">
                  <c:v>15.139999999999999</c:v>
                </c:pt>
                <c:pt idx="10">
                  <c:v>15.370000000000006</c:v>
                </c:pt>
                <c:pt idx="11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درصد زیر 15سال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'Sheet1'!$A$2:$A$13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15.62</c:v>
                </c:pt>
                <c:pt idx="1">
                  <c:v>15.229999999999999</c:v>
                </c:pt>
                <c:pt idx="2">
                  <c:v>15.33</c:v>
                </c:pt>
                <c:pt idx="3">
                  <c:v>0</c:v>
                </c:pt>
                <c:pt idx="4">
                  <c:v>21.62</c:v>
                </c:pt>
                <c:pt idx="5">
                  <c:v>15.12</c:v>
                </c:pt>
                <c:pt idx="6">
                  <c:v>15.739999999999998</c:v>
                </c:pt>
                <c:pt idx="7">
                  <c:v>15.729999999999999</c:v>
                </c:pt>
                <c:pt idx="8">
                  <c:v>15.75</c:v>
                </c:pt>
                <c:pt idx="9">
                  <c:v>14.99</c:v>
                </c:pt>
                <c:pt idx="10">
                  <c:v>15.49</c:v>
                </c:pt>
                <c:pt idx="11">
                  <c:v>16.45</c:v>
                </c:pt>
              </c:numCache>
            </c:numRef>
          </c:val>
        </c:ser>
        <c:marker val="1"/>
        <c:axId val="71772032"/>
        <c:axId val="71773568"/>
      </c:lineChart>
      <c:catAx>
        <c:axId val="71772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1773568"/>
        <c:crosses val="autoZero"/>
        <c:auto val="1"/>
        <c:lblAlgn val="ctr"/>
        <c:lblOffset val="100"/>
      </c:catAx>
      <c:valAx>
        <c:axId val="71773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17720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</a:t>
            </a:r>
            <a:r>
              <a:rPr lang="fa-IR" baseline="0" dirty="0" smtClean="0"/>
              <a:t> افراد   15 تا 64 سال 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افراد 15تا 64 سال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72.13</c:v>
                </c:pt>
                <c:pt idx="1">
                  <c:v>69.149999999999991</c:v>
                </c:pt>
                <c:pt idx="2">
                  <c:v>72.11</c:v>
                </c:pt>
                <c:pt idx="3">
                  <c:v>0</c:v>
                </c:pt>
                <c:pt idx="4">
                  <c:v>68.09</c:v>
                </c:pt>
                <c:pt idx="5">
                  <c:v>71.489999999999995</c:v>
                </c:pt>
                <c:pt idx="6">
                  <c:v>73.349999999999994</c:v>
                </c:pt>
                <c:pt idx="7">
                  <c:v>73.099999999999994</c:v>
                </c:pt>
                <c:pt idx="8">
                  <c:v>73.69</c:v>
                </c:pt>
                <c:pt idx="9">
                  <c:v>72.27</c:v>
                </c:pt>
                <c:pt idx="10">
                  <c:v>73.39</c:v>
                </c:pt>
                <c:pt idx="11">
                  <c:v>71.25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افراد 15تا 64 سال -93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71.959999999999994</c:v>
                </c:pt>
                <c:pt idx="1">
                  <c:v>69.22</c:v>
                </c:pt>
                <c:pt idx="2">
                  <c:v>72.23</c:v>
                </c:pt>
                <c:pt idx="3">
                  <c:v>0</c:v>
                </c:pt>
                <c:pt idx="4">
                  <c:v>66.05</c:v>
                </c:pt>
                <c:pt idx="5">
                  <c:v>70.8</c:v>
                </c:pt>
                <c:pt idx="6">
                  <c:v>73.28</c:v>
                </c:pt>
                <c:pt idx="7">
                  <c:v>72.89</c:v>
                </c:pt>
                <c:pt idx="8">
                  <c:v>73.75</c:v>
                </c:pt>
                <c:pt idx="9">
                  <c:v>72.209999999999994</c:v>
                </c:pt>
                <c:pt idx="10">
                  <c:v>73.16</c:v>
                </c:pt>
                <c:pt idx="11">
                  <c:v>70.5</c:v>
                </c:pt>
              </c:numCache>
            </c:numRef>
          </c:val>
        </c:ser>
        <c:marker val="1"/>
        <c:axId val="77734656"/>
        <c:axId val="77736192"/>
      </c:lineChart>
      <c:catAx>
        <c:axId val="77734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736192"/>
        <c:crosses val="autoZero"/>
        <c:auto val="1"/>
        <c:lblAlgn val="ctr"/>
        <c:lblOffset val="100"/>
      </c:catAx>
      <c:valAx>
        <c:axId val="77736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77346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درصد</a:t>
            </a:r>
            <a:r>
              <a:rPr lang="fa-IR" baseline="0" dirty="0" smtClean="0"/>
              <a:t> افراد  65 سال به بالا 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افراد 65 سال  به بالا -92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12.04</c:v>
                </c:pt>
                <c:pt idx="1">
                  <c:v>15.370000000000006</c:v>
                </c:pt>
                <c:pt idx="2">
                  <c:v>12.129999999999999</c:v>
                </c:pt>
                <c:pt idx="3">
                  <c:v>0</c:v>
                </c:pt>
                <c:pt idx="4">
                  <c:v>10.8</c:v>
                </c:pt>
                <c:pt idx="5">
                  <c:v>13.1</c:v>
                </c:pt>
                <c:pt idx="6">
                  <c:v>10.719999999999999</c:v>
                </c:pt>
                <c:pt idx="7">
                  <c:v>10.76</c:v>
                </c:pt>
                <c:pt idx="8">
                  <c:v>10.28</c:v>
                </c:pt>
                <c:pt idx="9">
                  <c:v>12.58</c:v>
                </c:pt>
                <c:pt idx="10">
                  <c:v>11.239999999999998</c:v>
                </c:pt>
                <c:pt idx="11">
                  <c:v>12.350000000000019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درصد افراد 65 سال  به بالا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12.42</c:v>
                </c:pt>
                <c:pt idx="1">
                  <c:v>15.55</c:v>
                </c:pt>
                <c:pt idx="2">
                  <c:v>12.44</c:v>
                </c:pt>
                <c:pt idx="3">
                  <c:v>0</c:v>
                </c:pt>
                <c:pt idx="4">
                  <c:v>12.33</c:v>
                </c:pt>
                <c:pt idx="5">
                  <c:v>14.09</c:v>
                </c:pt>
                <c:pt idx="6">
                  <c:v>10.98</c:v>
                </c:pt>
                <c:pt idx="7">
                  <c:v>11.39</c:v>
                </c:pt>
                <c:pt idx="8">
                  <c:v>10.5</c:v>
                </c:pt>
                <c:pt idx="9">
                  <c:v>12.8</c:v>
                </c:pt>
                <c:pt idx="10">
                  <c:v>11.350000000000019</c:v>
                </c:pt>
                <c:pt idx="11">
                  <c:v>13.05</c:v>
                </c:pt>
              </c:numCache>
            </c:numRef>
          </c:val>
        </c:ser>
        <c:marker val="1"/>
        <c:axId val="77694848"/>
        <c:axId val="77696384"/>
      </c:lineChart>
      <c:catAx>
        <c:axId val="77694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696384"/>
        <c:crosses val="autoZero"/>
        <c:auto val="1"/>
        <c:lblAlgn val="ctr"/>
        <c:lblOffset val="100"/>
      </c:catAx>
      <c:valAx>
        <c:axId val="77696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76948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رشد طبیعی جمعیت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9.0776267532685723E-2"/>
          <c:w val="0.90315405719418218"/>
          <c:h val="0.388826197669180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رشد طبیعی جمعیت 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6.0000000000000032E-2</c:v>
                </c:pt>
                <c:pt idx="1">
                  <c:v>-8.0000000000000043E-2</c:v>
                </c:pt>
                <c:pt idx="2">
                  <c:v>-0.16</c:v>
                </c:pt>
                <c:pt idx="3">
                  <c:v>0</c:v>
                </c:pt>
                <c:pt idx="4">
                  <c:v>0.49000000000000032</c:v>
                </c:pt>
                <c:pt idx="5">
                  <c:v>-0.12000000000000002</c:v>
                </c:pt>
                <c:pt idx="6">
                  <c:v>-8.0000000000000043E-2</c:v>
                </c:pt>
                <c:pt idx="7">
                  <c:v>0.11</c:v>
                </c:pt>
                <c:pt idx="8">
                  <c:v>0.23</c:v>
                </c:pt>
                <c:pt idx="9">
                  <c:v>-0.2</c:v>
                </c:pt>
                <c:pt idx="10">
                  <c:v>0.34</c:v>
                </c:pt>
                <c:pt idx="11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رشد طبیعی جمعیت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2.0000000000000011E-2</c:v>
                </c:pt>
                <c:pt idx="1">
                  <c:v>-0.22</c:v>
                </c:pt>
                <c:pt idx="2">
                  <c:v>-0.45</c:v>
                </c:pt>
                <c:pt idx="3">
                  <c:v>0</c:v>
                </c:pt>
                <c:pt idx="4">
                  <c:v>-0.34</c:v>
                </c:pt>
                <c:pt idx="5">
                  <c:v>-0.28000000000000008</c:v>
                </c:pt>
                <c:pt idx="6">
                  <c:v>0.35000000000000031</c:v>
                </c:pt>
                <c:pt idx="7">
                  <c:v>-0.16</c:v>
                </c:pt>
                <c:pt idx="8">
                  <c:v>0.19</c:v>
                </c:pt>
                <c:pt idx="9">
                  <c:v>0.43000000000000038</c:v>
                </c:pt>
                <c:pt idx="10">
                  <c:v>-7.0000000000000021E-2</c:v>
                </c:pt>
                <c:pt idx="11">
                  <c:v>0.21000000000000021</c:v>
                </c:pt>
              </c:numCache>
            </c:numRef>
          </c:val>
        </c:ser>
        <c:marker val="1"/>
        <c:axId val="41702528"/>
        <c:axId val="41704064"/>
      </c:lineChart>
      <c:catAx>
        <c:axId val="41702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704064"/>
        <c:crosses val="autoZero"/>
        <c:auto val="1"/>
        <c:lblAlgn val="ctr"/>
        <c:lblOffset val="100"/>
      </c:catAx>
      <c:valAx>
        <c:axId val="417040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417025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خام موالید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262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خام موالید  -92</c:v>
                </c:pt>
              </c:strCache>
            </c:strRef>
          </c:tx>
          <c:dLbls>
            <c:dLbl>
              <c:idx val="0"/>
              <c:layout>
                <c:manualLayout>
                  <c:x val="1.4571847007998223E-3"/>
                  <c:y val="-1.58023585331180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8.7100000000000009</c:v>
                </c:pt>
                <c:pt idx="1">
                  <c:v>8.65</c:v>
                </c:pt>
                <c:pt idx="2">
                  <c:v>6.23</c:v>
                </c:pt>
                <c:pt idx="3">
                  <c:v>0</c:v>
                </c:pt>
                <c:pt idx="4">
                  <c:v>11.46</c:v>
                </c:pt>
                <c:pt idx="5">
                  <c:v>6.21</c:v>
                </c:pt>
                <c:pt idx="6">
                  <c:v>9.49</c:v>
                </c:pt>
                <c:pt idx="7">
                  <c:v>8.91</c:v>
                </c:pt>
                <c:pt idx="8">
                  <c:v>8.7100000000000009</c:v>
                </c:pt>
                <c:pt idx="9">
                  <c:v>8.7000000000000011</c:v>
                </c:pt>
                <c:pt idx="10">
                  <c:v>10.33</c:v>
                </c:pt>
                <c:pt idx="11">
                  <c:v>10.79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خام موالید -93</c:v>
                </c:pt>
              </c:strCache>
            </c:strRef>
          </c:tx>
          <c:dLbls>
            <c:dLbl>
              <c:idx val="8"/>
              <c:layout>
                <c:manualLayout>
                  <c:x val="5.8287388031992892E-3"/>
                  <c:y val="-1.58023585331180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8.31</c:v>
                </c:pt>
                <c:pt idx="1">
                  <c:v>6.98</c:v>
                </c:pt>
                <c:pt idx="2">
                  <c:v>7.1099999999999985</c:v>
                </c:pt>
                <c:pt idx="3">
                  <c:v>0</c:v>
                </c:pt>
                <c:pt idx="4">
                  <c:v>1.6900000000000022</c:v>
                </c:pt>
                <c:pt idx="5">
                  <c:v>6.94</c:v>
                </c:pt>
                <c:pt idx="6">
                  <c:v>10</c:v>
                </c:pt>
                <c:pt idx="7">
                  <c:v>5.2</c:v>
                </c:pt>
                <c:pt idx="8">
                  <c:v>8.74</c:v>
                </c:pt>
                <c:pt idx="9">
                  <c:v>12.64</c:v>
                </c:pt>
                <c:pt idx="10">
                  <c:v>6.6899999999999995</c:v>
                </c:pt>
                <c:pt idx="11">
                  <c:v>9.17</c:v>
                </c:pt>
              </c:numCache>
            </c:numRef>
          </c:val>
        </c:ser>
        <c:marker val="1"/>
        <c:axId val="77645312"/>
        <c:axId val="77646848"/>
      </c:lineChart>
      <c:catAx>
        <c:axId val="77645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646848"/>
        <c:crosses val="autoZero"/>
        <c:auto val="1"/>
        <c:lblAlgn val="ctr"/>
        <c:lblOffset val="100"/>
      </c:catAx>
      <c:valAx>
        <c:axId val="77646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76453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باروری</a:t>
            </a:r>
            <a:r>
              <a:rPr lang="fa-IR" baseline="0" dirty="0" smtClean="0"/>
              <a:t> عمومی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285"/>
          <c:h val="0.48314233632271641"/>
        </c:manualLayout>
      </c:layout>
      <c:lineChart>
        <c:grouping val="standard"/>
        <c:ser>
          <c:idx val="0"/>
          <c:order val="0"/>
          <c:tx>
            <c:strRef>
              <c:f>'Sheet1'!$B$1</c:f>
              <c:strCache>
                <c:ptCount val="1"/>
                <c:pt idx="0">
                  <c:v>میزان خام موالید  -92</c:v>
                </c:pt>
              </c:strCache>
            </c:strRef>
          </c:tx>
          <c:dLbls>
            <c:dLbl>
              <c:idx val="0"/>
              <c:layout>
                <c:manualLayout>
                  <c:x val="1.4571847007998223E-3"/>
                  <c:y val="-1.58023585331180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'Sheet1'!$A$2:$A$13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8.7100000000000009</c:v>
                </c:pt>
                <c:pt idx="1">
                  <c:v>8.65</c:v>
                </c:pt>
                <c:pt idx="2">
                  <c:v>6.23</c:v>
                </c:pt>
                <c:pt idx="3">
                  <c:v>0</c:v>
                </c:pt>
                <c:pt idx="4">
                  <c:v>11.46</c:v>
                </c:pt>
                <c:pt idx="5">
                  <c:v>6.21</c:v>
                </c:pt>
                <c:pt idx="6">
                  <c:v>9.49</c:v>
                </c:pt>
                <c:pt idx="7">
                  <c:v>8.91</c:v>
                </c:pt>
                <c:pt idx="8">
                  <c:v>8.7100000000000009</c:v>
                </c:pt>
                <c:pt idx="9">
                  <c:v>8.7000000000000011</c:v>
                </c:pt>
                <c:pt idx="10">
                  <c:v>10.33</c:v>
                </c:pt>
                <c:pt idx="11">
                  <c:v>10.79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میزان خام موالید -93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'Sheet1'!$A$2:$A$13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8.31</c:v>
                </c:pt>
                <c:pt idx="1">
                  <c:v>6.98</c:v>
                </c:pt>
                <c:pt idx="2">
                  <c:v>7.1099999999999985</c:v>
                </c:pt>
                <c:pt idx="3">
                  <c:v>0</c:v>
                </c:pt>
                <c:pt idx="4">
                  <c:v>1.6900000000000026</c:v>
                </c:pt>
                <c:pt idx="5">
                  <c:v>6.94</c:v>
                </c:pt>
                <c:pt idx="6">
                  <c:v>10</c:v>
                </c:pt>
                <c:pt idx="7">
                  <c:v>5.2</c:v>
                </c:pt>
                <c:pt idx="8">
                  <c:v>8.74</c:v>
                </c:pt>
                <c:pt idx="9">
                  <c:v>12.64</c:v>
                </c:pt>
                <c:pt idx="10">
                  <c:v>6.6899999999999995</c:v>
                </c:pt>
                <c:pt idx="11">
                  <c:v>9.17</c:v>
                </c:pt>
              </c:numCache>
            </c:numRef>
          </c:val>
        </c:ser>
        <c:marker val="1"/>
        <c:axId val="77849344"/>
        <c:axId val="77850880"/>
      </c:lineChart>
      <c:catAx>
        <c:axId val="77849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850880"/>
        <c:crosses val="autoZero"/>
        <c:auto val="1"/>
        <c:lblAlgn val="ctr"/>
        <c:lblOffset val="100"/>
      </c:catAx>
      <c:valAx>
        <c:axId val="778508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78493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میزان باروری کلی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3720537442614822E-2"/>
          <c:y val="8.2648055162601028E-2"/>
          <c:w val="0.90315405719418285"/>
          <c:h val="0.483142336322716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باروری کلی  -92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1.1200000000000001</c:v>
                </c:pt>
                <c:pt idx="1">
                  <c:v>1.1499999999999977</c:v>
                </c:pt>
                <c:pt idx="2">
                  <c:v>0.82000000000000062</c:v>
                </c:pt>
                <c:pt idx="3">
                  <c:v>0</c:v>
                </c:pt>
                <c:pt idx="4">
                  <c:v>1.47</c:v>
                </c:pt>
                <c:pt idx="5">
                  <c:v>0.86000000000000065</c:v>
                </c:pt>
                <c:pt idx="6">
                  <c:v>1.1900000000000019</c:v>
                </c:pt>
                <c:pt idx="7">
                  <c:v>1.1499999999999977</c:v>
                </c:pt>
                <c:pt idx="8">
                  <c:v>1.02</c:v>
                </c:pt>
                <c:pt idx="9">
                  <c:v>1.1399999999999977</c:v>
                </c:pt>
                <c:pt idx="10">
                  <c:v>1.29</c:v>
                </c:pt>
                <c:pt idx="11">
                  <c:v>1.41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میزان باروری کلی -93</c:v>
                </c:pt>
              </c:strCache>
            </c:strRef>
          </c:tx>
          <c:dLbls>
            <c:dLbl>
              <c:idx val="0"/>
              <c:layout>
                <c:manualLayout>
                  <c:x val="-1.3114662307198398E-2"/>
                  <c:y val="1.3827063716478318E-2"/>
                </c:manualLayout>
              </c:layout>
              <c:showVal val="1"/>
            </c:dLbl>
            <c:dLbl>
              <c:idx val="8"/>
              <c:layout>
                <c:manualLayout>
                  <c:x val="-1.4571847007998223E-3"/>
                  <c:y val="-9.8764740831987982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شهرستان فومن</c:v>
                </c:pt>
                <c:pt idx="1">
                  <c:v>مرکز بهداشتی و درمانی شماره  1</c:v>
                </c:pt>
                <c:pt idx="2">
                  <c:v>مرکز بهداشتی و درمانی شماره  2</c:v>
                </c:pt>
                <c:pt idx="3">
                  <c:v>مرکز بهداشتی و درمانی شماره  3</c:v>
                </c:pt>
                <c:pt idx="4">
                  <c:v>مرکز بهداشتی و درمانی ماسوله</c:v>
                </c:pt>
                <c:pt idx="5">
                  <c:v>مرکز بهداشتی و درمانی آلیان</c:v>
                </c:pt>
                <c:pt idx="6">
                  <c:v>مرکز بهداشتی و درمانی رودپیش</c:v>
                </c:pt>
                <c:pt idx="7">
                  <c:v>مرکز بهداشتی و درمانی زیده</c:v>
                </c:pt>
                <c:pt idx="8">
                  <c:v>مرکز بهداشتی و درمانی گشت</c:v>
                </c:pt>
                <c:pt idx="9">
                  <c:v>مرکز بهداشتی و درمانی گوراب پس</c:v>
                </c:pt>
                <c:pt idx="10">
                  <c:v>مرکز بهداشتی و درمانی لولمان</c:v>
                </c:pt>
                <c:pt idx="11">
                  <c:v>مرکز بهداشتی و درمانی ماکلوان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1.1100000000000001</c:v>
                </c:pt>
                <c:pt idx="1">
                  <c:v>0.99</c:v>
                </c:pt>
                <c:pt idx="2">
                  <c:v>0.96000000000000063</c:v>
                </c:pt>
                <c:pt idx="3">
                  <c:v>0</c:v>
                </c:pt>
                <c:pt idx="4">
                  <c:v>0.18000000000000024</c:v>
                </c:pt>
                <c:pt idx="5">
                  <c:v>0.98</c:v>
                </c:pt>
                <c:pt idx="6">
                  <c:v>1.28</c:v>
                </c:pt>
                <c:pt idx="7">
                  <c:v>0.73000000000000065</c:v>
                </c:pt>
                <c:pt idx="8">
                  <c:v>1.06</c:v>
                </c:pt>
                <c:pt idx="9">
                  <c:v>1.71</c:v>
                </c:pt>
                <c:pt idx="10">
                  <c:v>0.92</c:v>
                </c:pt>
                <c:pt idx="11">
                  <c:v>1.26</c:v>
                </c:pt>
              </c:numCache>
            </c:numRef>
          </c:val>
        </c:ser>
        <c:marker val="1"/>
        <c:axId val="83784448"/>
        <c:axId val="83785984"/>
      </c:lineChart>
      <c:catAx>
        <c:axId val="83784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785984"/>
        <c:crosses val="autoZero"/>
        <c:auto val="1"/>
        <c:lblAlgn val="ctr"/>
        <c:lblOffset val="100"/>
      </c:catAx>
      <c:valAx>
        <c:axId val="837859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37844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0.32162</cdr:x>
      <cdr:y>0.00792</cdr:y>
    </cdr:from>
    <cdr:to>
      <cdr:x>0.68099</cdr:x>
      <cdr:y>0.08684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50184"/>
          <a:ext cx="319297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562">
              <a:srgbClr val="E3EAF6"/>
            </a:gs>
            <a:gs pos="95125">
              <a:srgbClr val="E5EBF7"/>
            </a:gs>
            <a:gs pos="90250">
              <a:srgbClr val="E9EEF8"/>
            </a:gs>
            <a:gs pos="80500">
              <a:srgbClr val="F0F4FA"/>
            </a:gs>
            <a:gs pos="61000">
              <a:schemeClr val="bg1"/>
            </a:gs>
            <a:gs pos="22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D0BF-2A0F-4DDF-A79B-DEA3B2150EE6}" type="datetimeFigureOut">
              <a:rPr lang="fa-IR" smtClean="0"/>
              <a:pPr/>
              <a:t>1437/03/25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B767-EA6D-4E74-9F93-55B14619C6F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58246" cy="6072230"/>
          </a:xfrm>
        </p:spPr>
        <p:txBody>
          <a:bodyPr>
            <a:noAutofit/>
          </a:bodyPr>
          <a:lstStyle/>
          <a:p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وزارت بهداشت ، درمان و آموزش پزشکی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 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دانشگاه علوم پزشکی وخدمات بهداشتی درمانی استان گیلان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 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شبکه بهداشت ودرمان شهرستان فومن</a:t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عنوان دوره</a:t>
            </a: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آموزشی    :</a:t>
            </a: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</a:rPr>
              <a:t>تحلیل شاخص های زیج حیاتی شهرستان فومن به تفکیک مراکز سالهای 92-93</a:t>
            </a: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مدرس دوره :</a:t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 نوشین سادات موسوی</a:t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( کارشناس آمارشبکه بهداشت ودرمان فومن )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85720" y="214290"/>
          <a:ext cx="871543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0478748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85926"/>
            <a:ext cx="6286544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6600" dirty="0" smtClean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algn="ctr"/>
            <a:r>
              <a:rPr lang="fa-IR" sz="66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شاخص های  باروری</a:t>
            </a:r>
          </a:p>
          <a:p>
            <a:pPr algn="ctr"/>
            <a:endParaRPr lang="en-US" sz="66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8132677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02154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mar1\My Documents\گلها\2000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47179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96947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mar1\My Documents\گلها\2000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5427439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785926"/>
            <a:ext cx="6286544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6600" dirty="0" smtClean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algn="ctr"/>
            <a:r>
              <a:rPr lang="fa-IR" sz="66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شاخص های  جمعیت</a:t>
            </a:r>
          </a:p>
          <a:p>
            <a:pPr algn="ctr"/>
            <a:endParaRPr lang="en-US" sz="66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0506633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mar1\My Documents\wallpaper\untitled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181097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85926"/>
            <a:ext cx="6286544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6600" dirty="0" smtClean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algn="ctr"/>
            <a:r>
              <a:rPr lang="fa-IR" sz="66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شاخص های  مرگ</a:t>
            </a:r>
          </a:p>
          <a:p>
            <a:pPr algn="ctr"/>
            <a:endParaRPr lang="en-US" sz="66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4235857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mar1\My Documents\wallpaper\برگ زرد وقرم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763799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306705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5719106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mar1\My Documents\گلها\2000 (1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142844" y="142852"/>
          <a:ext cx="8786873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4840952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794055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6037704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mar1\My Documents\wallpaper\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 rot="1299304">
            <a:off x="3192520" y="1129478"/>
            <a:ext cx="3978279" cy="2963862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/>
              </a:gs>
              <a:gs pos="5000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71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fa-IR" sz="7200" b="1" dirty="0">
                <a:solidFill>
                  <a:srgbClr val="CC3300"/>
                </a:solidFill>
                <a:cs typeface="B Tabassom" pitchFamily="2" charset="-78"/>
              </a:rPr>
              <a:t>شاد و سلامت باشید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6491344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142844" y="142852"/>
          <a:ext cx="8786873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142844" y="142852"/>
          <a:ext cx="8786873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142844" y="142852"/>
          <a:ext cx="8786873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mar1\My Documents\wallpaper\untitled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808928311"/>
              </p:ext>
            </p:extLst>
          </p:nvPr>
        </p:nvGraphicFramePr>
        <p:xfrm>
          <a:off x="142844" y="142852"/>
          <a:ext cx="8786873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126</Words>
  <Application>Microsoft Office PowerPoint</Application>
  <PresentationFormat>On-screen Show (4:3)</PresentationFormat>
  <Paragraphs>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وزارت بهداشت ، درمان و آموزش پزشکی   دانشگاه علوم پزشکی وخدمات بهداشتی درمانی استان گیلان   شبکه بهداشت ودرمان شهرستان فومن  عنوان دوره آموزشی    :  تحلیل شاخص های زیج حیاتی شهرستان فومن به تفکیک مراکز سالهای 92-93  مدرس دوره :   نوشین سادات موسوی  ( کارشناس آمارشبکه بهداشت ودرمان فومن 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comparision</dc:title>
  <dc:creator>Dr Karimi</dc:creator>
  <cp:lastModifiedBy>Windows User</cp:lastModifiedBy>
  <cp:revision>111</cp:revision>
  <dcterms:created xsi:type="dcterms:W3CDTF">2013-09-04T10:48:10Z</dcterms:created>
  <dcterms:modified xsi:type="dcterms:W3CDTF">2016-01-05T19:53:35Z</dcterms:modified>
</cp:coreProperties>
</file>