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98" r:id="rId3"/>
    <p:sldId id="276" r:id="rId4"/>
    <p:sldId id="299" r:id="rId5"/>
    <p:sldId id="277" r:id="rId6"/>
    <p:sldId id="300" r:id="rId7"/>
    <p:sldId id="278" r:id="rId8"/>
    <p:sldId id="301" r:id="rId9"/>
    <p:sldId id="319" r:id="rId10"/>
    <p:sldId id="320" r:id="rId11"/>
    <p:sldId id="279" r:id="rId12"/>
    <p:sldId id="302" r:id="rId13"/>
    <p:sldId id="280" r:id="rId14"/>
    <p:sldId id="321" r:id="rId15"/>
    <p:sldId id="294" r:id="rId16"/>
    <p:sldId id="304" r:id="rId17"/>
    <p:sldId id="295" r:id="rId18"/>
    <p:sldId id="305" r:id="rId19"/>
    <p:sldId id="281" r:id="rId20"/>
    <p:sldId id="306" r:id="rId21"/>
    <p:sldId id="282" r:id="rId22"/>
    <p:sldId id="323" r:id="rId23"/>
    <p:sldId id="324" r:id="rId24"/>
    <p:sldId id="308" r:id="rId25"/>
    <p:sldId id="283" r:id="rId26"/>
    <p:sldId id="307" r:id="rId27"/>
    <p:sldId id="284" r:id="rId28"/>
    <p:sldId id="309" r:id="rId29"/>
    <p:sldId id="285" r:id="rId30"/>
    <p:sldId id="310" r:id="rId31"/>
    <p:sldId id="286" r:id="rId32"/>
    <p:sldId id="311" r:id="rId33"/>
    <p:sldId id="287" r:id="rId34"/>
    <p:sldId id="312" r:id="rId35"/>
    <p:sldId id="296" r:id="rId36"/>
    <p:sldId id="313" r:id="rId37"/>
    <p:sldId id="288" r:id="rId38"/>
    <p:sldId id="314" r:id="rId39"/>
    <p:sldId id="289" r:id="rId40"/>
    <p:sldId id="315" r:id="rId41"/>
    <p:sldId id="290" r:id="rId42"/>
    <p:sldId id="316" r:id="rId43"/>
    <p:sldId id="291" r:id="rId44"/>
    <p:sldId id="317" r:id="rId45"/>
    <p:sldId id="292" r:id="rId46"/>
    <p:sldId id="297" r:id="rId47"/>
    <p:sldId id="293" r:id="rId48"/>
    <p:sldId id="318" r:id="rId49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>
        <c:manualLayout>
          <c:layoutTarget val="inner"/>
          <c:xMode val="edge"/>
          <c:yMode val="edge"/>
          <c:x val="7.4528105692572261E-2"/>
          <c:y val="0.10185831624768965"/>
          <c:w val="0.71344253760601462"/>
          <c:h val="0.721859345173768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درصد زير يكسال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آستارا</c:v>
                </c:pt>
                <c:pt idx="1">
                  <c:v>آستانه</c:v>
                </c:pt>
                <c:pt idx="2">
                  <c:v>املش</c:v>
                </c:pt>
                <c:pt idx="3">
                  <c:v>انزلي</c:v>
                </c:pt>
                <c:pt idx="4">
                  <c:v>تالش</c:v>
                </c:pt>
                <c:pt idx="5">
                  <c:v>رشت</c:v>
                </c:pt>
                <c:pt idx="6">
                  <c:v>رضوانشهر</c:v>
                </c:pt>
                <c:pt idx="7">
                  <c:v>رودبار</c:v>
                </c:pt>
                <c:pt idx="8">
                  <c:v>رودسر</c:v>
                </c:pt>
                <c:pt idx="9">
                  <c:v>سياهكل</c:v>
                </c:pt>
                <c:pt idx="10">
                  <c:v>شفت</c:v>
                </c:pt>
                <c:pt idx="11">
                  <c:v>صومعه سرا</c:v>
                </c:pt>
                <c:pt idx="12">
                  <c:v>فومن</c:v>
                </c:pt>
                <c:pt idx="13">
                  <c:v>لاهيجان</c:v>
                </c:pt>
                <c:pt idx="14">
                  <c:v>لنگرود</c:v>
                </c:pt>
                <c:pt idx="15">
                  <c:v>ماسال</c:v>
                </c:pt>
                <c:pt idx="16">
                  <c:v>استان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1.83</c:v>
                </c:pt>
                <c:pt idx="1">
                  <c:v>0.89000000000000012</c:v>
                </c:pt>
                <c:pt idx="2">
                  <c:v>0.81</c:v>
                </c:pt>
                <c:pt idx="3">
                  <c:v>0.91</c:v>
                </c:pt>
                <c:pt idx="4">
                  <c:v>1.83</c:v>
                </c:pt>
                <c:pt idx="5">
                  <c:v>1.07</c:v>
                </c:pt>
                <c:pt idx="6">
                  <c:v>1.4</c:v>
                </c:pt>
                <c:pt idx="7">
                  <c:v>0.78</c:v>
                </c:pt>
                <c:pt idx="8">
                  <c:v>0.8600000000000001</c:v>
                </c:pt>
                <c:pt idx="9">
                  <c:v>0.89000000000000012</c:v>
                </c:pt>
                <c:pt idx="10">
                  <c:v>0.84000000000000008</c:v>
                </c:pt>
                <c:pt idx="11">
                  <c:v>0.97</c:v>
                </c:pt>
                <c:pt idx="12">
                  <c:v>0.8600000000000001</c:v>
                </c:pt>
                <c:pt idx="13">
                  <c:v>0.95000000000000007</c:v>
                </c:pt>
                <c:pt idx="14">
                  <c:v>0.84000000000000008</c:v>
                </c:pt>
                <c:pt idx="15">
                  <c:v>1.22</c:v>
                </c:pt>
                <c:pt idx="16">
                  <c:v>1.1000000000000001</c:v>
                </c:pt>
              </c:numCache>
            </c:numRef>
          </c:val>
        </c:ser>
        <c:dLbls/>
        <c:marker val="1"/>
        <c:axId val="63049728"/>
        <c:axId val="63051264"/>
      </c:lineChart>
      <c:catAx>
        <c:axId val="63049728"/>
        <c:scaling>
          <c:orientation val="minMax"/>
        </c:scaling>
        <c:axPos val="b"/>
        <c:tickLblPos val="nextTo"/>
        <c:crossAx val="63051264"/>
        <c:crosses val="autoZero"/>
        <c:auto val="1"/>
        <c:lblAlgn val="ctr"/>
        <c:lblOffset val="100"/>
      </c:catAx>
      <c:valAx>
        <c:axId val="63051264"/>
        <c:scaling>
          <c:orientation val="minMax"/>
        </c:scaling>
        <c:axPos val="l"/>
        <c:majorGridlines/>
        <c:numFmt formatCode="General" sourceLinked="1"/>
        <c:tickLblPos val="nextTo"/>
        <c:crossAx val="63049728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 b="1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fa-IR"/>
              <a:t>ميزان باروري عمومي 15 تا 49 سال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8.1816092977731597E-2"/>
          <c:y val="0.10185831624768965"/>
          <c:w val="0.71344253760601462"/>
          <c:h val="0.721859345173768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ميزان باروري عمومي 15 تا 49 سال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آستارا</c:v>
                </c:pt>
                <c:pt idx="1">
                  <c:v>آستانه</c:v>
                </c:pt>
                <c:pt idx="2">
                  <c:v>املش</c:v>
                </c:pt>
                <c:pt idx="3">
                  <c:v>انزلي</c:v>
                </c:pt>
                <c:pt idx="4">
                  <c:v>تالش</c:v>
                </c:pt>
                <c:pt idx="5">
                  <c:v>رشت</c:v>
                </c:pt>
                <c:pt idx="6">
                  <c:v>رضوانشهر</c:v>
                </c:pt>
                <c:pt idx="7">
                  <c:v>رودبار</c:v>
                </c:pt>
                <c:pt idx="8">
                  <c:v>رودسر</c:v>
                </c:pt>
                <c:pt idx="9">
                  <c:v>سياهكل</c:v>
                </c:pt>
                <c:pt idx="10">
                  <c:v>شفت</c:v>
                </c:pt>
                <c:pt idx="11">
                  <c:v>صومعه سرا</c:v>
                </c:pt>
                <c:pt idx="12">
                  <c:v>فومن</c:v>
                </c:pt>
                <c:pt idx="13">
                  <c:v>لاهيجان</c:v>
                </c:pt>
                <c:pt idx="14">
                  <c:v>لنگرود</c:v>
                </c:pt>
                <c:pt idx="15">
                  <c:v>ماسال</c:v>
                </c:pt>
                <c:pt idx="16">
                  <c:v>استان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62.97</c:v>
                </c:pt>
                <c:pt idx="1">
                  <c:v>37.770000000000003</c:v>
                </c:pt>
                <c:pt idx="2">
                  <c:v>32.190000000000005</c:v>
                </c:pt>
                <c:pt idx="3">
                  <c:v>36.18</c:v>
                </c:pt>
                <c:pt idx="4">
                  <c:v>65.36</c:v>
                </c:pt>
                <c:pt idx="5">
                  <c:v>35.1</c:v>
                </c:pt>
                <c:pt idx="6">
                  <c:v>48.03</c:v>
                </c:pt>
                <c:pt idx="7">
                  <c:v>33.93</c:v>
                </c:pt>
                <c:pt idx="8">
                  <c:v>32.71</c:v>
                </c:pt>
                <c:pt idx="9">
                  <c:v>32.68</c:v>
                </c:pt>
                <c:pt idx="10">
                  <c:v>26.8</c:v>
                </c:pt>
                <c:pt idx="11">
                  <c:v>37.68</c:v>
                </c:pt>
                <c:pt idx="12">
                  <c:v>32.11</c:v>
                </c:pt>
                <c:pt idx="13">
                  <c:v>40.379999999999995</c:v>
                </c:pt>
                <c:pt idx="14">
                  <c:v>31.1</c:v>
                </c:pt>
                <c:pt idx="15">
                  <c:v>42.760000000000005</c:v>
                </c:pt>
                <c:pt idx="16">
                  <c:v>40.11</c:v>
                </c:pt>
              </c:numCache>
            </c:numRef>
          </c:val>
        </c:ser>
        <c:dLbls/>
        <c:marker val="1"/>
        <c:axId val="99917184"/>
        <c:axId val="99918976"/>
      </c:lineChart>
      <c:catAx>
        <c:axId val="99917184"/>
        <c:scaling>
          <c:orientation val="minMax"/>
        </c:scaling>
        <c:axPos val="b"/>
        <c:tickLblPos val="nextTo"/>
        <c:crossAx val="99918976"/>
        <c:crosses val="autoZero"/>
        <c:auto val="1"/>
        <c:lblAlgn val="ctr"/>
        <c:lblOffset val="100"/>
      </c:catAx>
      <c:valAx>
        <c:axId val="99918976"/>
        <c:scaling>
          <c:orientation val="minMax"/>
        </c:scaling>
        <c:axPos val="l"/>
        <c:majorGridlines/>
        <c:numFmt formatCode="General" sourceLinked="1"/>
        <c:tickLblPos val="nextTo"/>
        <c:crossAx val="99917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702867266355161"/>
          <c:y val="0.21915715173061578"/>
          <c:w val="0.16819217056690669"/>
          <c:h val="0.28478590762642536"/>
        </c:manualLayout>
      </c:layout>
    </c:legend>
    <c:plotVisOnly val="1"/>
    <c:dispBlanksAs val="gap"/>
  </c:chart>
  <c:txPr>
    <a:bodyPr/>
    <a:lstStyle/>
    <a:p>
      <a:pPr>
        <a:defRPr sz="1800" b="1"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fa-IR"/>
              <a:t>ميزان باروري كلي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8.1816092977731597E-2"/>
          <c:y val="0.10185831624768965"/>
          <c:w val="0.71344253760601462"/>
          <c:h val="0.721859345173768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ميزان باروري كلي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آستارا</c:v>
                </c:pt>
                <c:pt idx="1">
                  <c:v>آستانه</c:v>
                </c:pt>
                <c:pt idx="2">
                  <c:v>املش</c:v>
                </c:pt>
                <c:pt idx="3">
                  <c:v>انزلي</c:v>
                </c:pt>
                <c:pt idx="4">
                  <c:v>تالش</c:v>
                </c:pt>
                <c:pt idx="5">
                  <c:v>رشت</c:v>
                </c:pt>
                <c:pt idx="6">
                  <c:v>رضوانشهر</c:v>
                </c:pt>
                <c:pt idx="7">
                  <c:v>رودبار</c:v>
                </c:pt>
                <c:pt idx="8">
                  <c:v>رودسر</c:v>
                </c:pt>
                <c:pt idx="9">
                  <c:v>سياهكل</c:v>
                </c:pt>
                <c:pt idx="10">
                  <c:v>شفت</c:v>
                </c:pt>
                <c:pt idx="11">
                  <c:v>صومعه سرا</c:v>
                </c:pt>
                <c:pt idx="12">
                  <c:v>فومن</c:v>
                </c:pt>
                <c:pt idx="13">
                  <c:v>لاهيجان</c:v>
                </c:pt>
                <c:pt idx="14">
                  <c:v>لنگرود</c:v>
                </c:pt>
                <c:pt idx="15">
                  <c:v>ماسال</c:v>
                </c:pt>
                <c:pt idx="16">
                  <c:v>استان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1.9700000000000002</c:v>
                </c:pt>
                <c:pt idx="1">
                  <c:v>1.33</c:v>
                </c:pt>
                <c:pt idx="2">
                  <c:v>1.1000000000000001</c:v>
                </c:pt>
                <c:pt idx="3">
                  <c:v>1.21</c:v>
                </c:pt>
                <c:pt idx="4">
                  <c:v>2.0099999999999998</c:v>
                </c:pt>
                <c:pt idx="5">
                  <c:v>1.1800000000000002</c:v>
                </c:pt>
                <c:pt idx="6">
                  <c:v>1.53</c:v>
                </c:pt>
                <c:pt idx="7">
                  <c:v>1.1299999999999997</c:v>
                </c:pt>
                <c:pt idx="8">
                  <c:v>1.1200000000000001</c:v>
                </c:pt>
                <c:pt idx="9">
                  <c:v>1.0900000000000001</c:v>
                </c:pt>
                <c:pt idx="10">
                  <c:v>0.88</c:v>
                </c:pt>
                <c:pt idx="11">
                  <c:v>1.3</c:v>
                </c:pt>
                <c:pt idx="12">
                  <c:v>1.1100000000000001</c:v>
                </c:pt>
                <c:pt idx="13">
                  <c:v>1.37</c:v>
                </c:pt>
                <c:pt idx="14">
                  <c:v>1.1200000000000001</c:v>
                </c:pt>
                <c:pt idx="15">
                  <c:v>1.3800000000000001</c:v>
                </c:pt>
                <c:pt idx="16">
                  <c:v>1.34</c:v>
                </c:pt>
              </c:numCache>
            </c:numRef>
          </c:val>
        </c:ser>
        <c:dLbls/>
        <c:marker val="1"/>
        <c:axId val="99964800"/>
        <c:axId val="99966336"/>
      </c:lineChart>
      <c:catAx>
        <c:axId val="99964800"/>
        <c:scaling>
          <c:orientation val="minMax"/>
        </c:scaling>
        <c:axPos val="b"/>
        <c:tickLblPos val="nextTo"/>
        <c:crossAx val="99966336"/>
        <c:crosses val="autoZero"/>
        <c:auto val="1"/>
        <c:lblAlgn val="ctr"/>
        <c:lblOffset val="100"/>
      </c:catAx>
      <c:valAx>
        <c:axId val="99966336"/>
        <c:scaling>
          <c:orientation val="minMax"/>
        </c:scaling>
        <c:axPos val="l"/>
        <c:majorGridlines/>
        <c:numFmt formatCode="General" sourceLinked="1"/>
        <c:tickLblPos val="nextTo"/>
        <c:crossAx val="9996480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 b="1"/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fa-IR"/>
              <a:t>ميزان تجديد نسل ناخالص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8.1816092977731597E-2"/>
          <c:y val="0.10185831624768965"/>
          <c:w val="0.71344253760601462"/>
          <c:h val="0.721859345173768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ميزان تجدید نسل ناخالص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آستارا</c:v>
                </c:pt>
                <c:pt idx="1">
                  <c:v>آستانه</c:v>
                </c:pt>
                <c:pt idx="2">
                  <c:v>املش</c:v>
                </c:pt>
                <c:pt idx="3">
                  <c:v>انزلي</c:v>
                </c:pt>
                <c:pt idx="4">
                  <c:v>تالش</c:v>
                </c:pt>
                <c:pt idx="5">
                  <c:v>رشت</c:v>
                </c:pt>
                <c:pt idx="6">
                  <c:v>رضوانشهر</c:v>
                </c:pt>
                <c:pt idx="7">
                  <c:v>رودبار</c:v>
                </c:pt>
                <c:pt idx="8">
                  <c:v>رودسر</c:v>
                </c:pt>
                <c:pt idx="9">
                  <c:v>سياهكل</c:v>
                </c:pt>
                <c:pt idx="10">
                  <c:v>شفت</c:v>
                </c:pt>
                <c:pt idx="11">
                  <c:v>صومعه سرا</c:v>
                </c:pt>
                <c:pt idx="12">
                  <c:v>فومن</c:v>
                </c:pt>
                <c:pt idx="13">
                  <c:v>لاهيجان</c:v>
                </c:pt>
                <c:pt idx="14">
                  <c:v>لنگرود</c:v>
                </c:pt>
                <c:pt idx="15">
                  <c:v>ماسال</c:v>
                </c:pt>
                <c:pt idx="16">
                  <c:v>استان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1.02</c:v>
                </c:pt>
                <c:pt idx="1">
                  <c:v>0.6100000000000001</c:v>
                </c:pt>
                <c:pt idx="2">
                  <c:v>0.52</c:v>
                </c:pt>
                <c:pt idx="3">
                  <c:v>0.53</c:v>
                </c:pt>
                <c:pt idx="4">
                  <c:v>0.95000000000000007</c:v>
                </c:pt>
                <c:pt idx="5">
                  <c:v>0.56999999999999995</c:v>
                </c:pt>
                <c:pt idx="6">
                  <c:v>0.78</c:v>
                </c:pt>
                <c:pt idx="7">
                  <c:v>0.60000000000000009</c:v>
                </c:pt>
                <c:pt idx="8">
                  <c:v>0.56000000000000005</c:v>
                </c:pt>
                <c:pt idx="9">
                  <c:v>0.53</c:v>
                </c:pt>
                <c:pt idx="10">
                  <c:v>0.46</c:v>
                </c:pt>
                <c:pt idx="11">
                  <c:v>0.63000000000000012</c:v>
                </c:pt>
                <c:pt idx="12">
                  <c:v>0.47000000000000003</c:v>
                </c:pt>
                <c:pt idx="13">
                  <c:v>0.69000000000000006</c:v>
                </c:pt>
                <c:pt idx="14">
                  <c:v>0.52</c:v>
                </c:pt>
                <c:pt idx="15">
                  <c:v>0.65000000000000013</c:v>
                </c:pt>
                <c:pt idx="16">
                  <c:v>0.65000000000000013</c:v>
                </c:pt>
              </c:numCache>
            </c:numRef>
          </c:val>
        </c:ser>
        <c:dLbls/>
        <c:marker val="1"/>
        <c:axId val="100032896"/>
        <c:axId val="100034432"/>
      </c:lineChart>
      <c:catAx>
        <c:axId val="100032896"/>
        <c:scaling>
          <c:orientation val="minMax"/>
        </c:scaling>
        <c:axPos val="b"/>
        <c:tickLblPos val="nextTo"/>
        <c:crossAx val="100034432"/>
        <c:crosses val="autoZero"/>
        <c:auto val="1"/>
        <c:lblAlgn val="ctr"/>
        <c:lblOffset val="100"/>
      </c:catAx>
      <c:valAx>
        <c:axId val="100034432"/>
        <c:scaling>
          <c:orientation val="minMax"/>
        </c:scaling>
        <c:axPos val="l"/>
        <c:majorGridlines/>
        <c:numFmt formatCode="General" sourceLinked="1"/>
        <c:tickLblPos val="nextTo"/>
        <c:crossAx val="100032896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 b="1"/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fa-IR"/>
              <a:t>درصد پوشش تنظيم خانواده غير از طبيعي</a:t>
            </a:r>
          </a:p>
        </c:rich>
      </c:tx>
      <c:layout>
        <c:manualLayout>
          <c:xMode val="edge"/>
          <c:yMode val="edge"/>
          <c:x val="0.28977439145880063"/>
          <c:y val="1.202517902051289E-2"/>
        </c:manualLayout>
      </c:layout>
    </c:title>
    <c:plotArea>
      <c:layout>
        <c:manualLayout>
          <c:layoutTarget val="inner"/>
          <c:xMode val="edge"/>
          <c:yMode val="edge"/>
          <c:x val="8.1816092977731597E-2"/>
          <c:y val="0.10185831624768965"/>
          <c:w val="0.71344253760601462"/>
          <c:h val="0.721859345173768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درصد پوشش تنظیم خانواده غیر از طبیعی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آستارا</c:v>
                </c:pt>
                <c:pt idx="1">
                  <c:v>آستانه</c:v>
                </c:pt>
                <c:pt idx="2">
                  <c:v>املش</c:v>
                </c:pt>
                <c:pt idx="3">
                  <c:v>انزلي</c:v>
                </c:pt>
                <c:pt idx="4">
                  <c:v>تالش</c:v>
                </c:pt>
                <c:pt idx="5">
                  <c:v>رشت</c:v>
                </c:pt>
                <c:pt idx="6">
                  <c:v>رضوانشهر</c:v>
                </c:pt>
                <c:pt idx="7">
                  <c:v>رودبار</c:v>
                </c:pt>
                <c:pt idx="8">
                  <c:v>رودسر</c:v>
                </c:pt>
                <c:pt idx="9">
                  <c:v>سياهكل</c:v>
                </c:pt>
                <c:pt idx="10">
                  <c:v>شفت</c:v>
                </c:pt>
                <c:pt idx="11">
                  <c:v>صومعه سرا</c:v>
                </c:pt>
                <c:pt idx="12">
                  <c:v>فومن</c:v>
                </c:pt>
                <c:pt idx="13">
                  <c:v>لاهيجان</c:v>
                </c:pt>
                <c:pt idx="14">
                  <c:v>لنگرود</c:v>
                </c:pt>
                <c:pt idx="15">
                  <c:v>ماسال</c:v>
                </c:pt>
                <c:pt idx="16">
                  <c:v>استان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57.24</c:v>
                </c:pt>
                <c:pt idx="1">
                  <c:v>56.52</c:v>
                </c:pt>
                <c:pt idx="2">
                  <c:v>61.98</c:v>
                </c:pt>
                <c:pt idx="3">
                  <c:v>51.83</c:v>
                </c:pt>
                <c:pt idx="4">
                  <c:v>59.190000000000005</c:v>
                </c:pt>
                <c:pt idx="5">
                  <c:v>51.39</c:v>
                </c:pt>
                <c:pt idx="6">
                  <c:v>54.17</c:v>
                </c:pt>
                <c:pt idx="7">
                  <c:v>55.720000000000006</c:v>
                </c:pt>
                <c:pt idx="8">
                  <c:v>60.28</c:v>
                </c:pt>
                <c:pt idx="9">
                  <c:v>60.1</c:v>
                </c:pt>
                <c:pt idx="10">
                  <c:v>60.49</c:v>
                </c:pt>
                <c:pt idx="11">
                  <c:v>51.52</c:v>
                </c:pt>
                <c:pt idx="12">
                  <c:v>61.64</c:v>
                </c:pt>
                <c:pt idx="13">
                  <c:v>52.42</c:v>
                </c:pt>
                <c:pt idx="14">
                  <c:v>56.449999999999996</c:v>
                </c:pt>
                <c:pt idx="15">
                  <c:v>51.01</c:v>
                </c:pt>
                <c:pt idx="16">
                  <c:v>55.37</c:v>
                </c:pt>
              </c:numCache>
            </c:numRef>
          </c:val>
        </c:ser>
        <c:dLbls/>
        <c:marker val="1"/>
        <c:axId val="104368768"/>
        <c:axId val="104378752"/>
      </c:lineChart>
      <c:catAx>
        <c:axId val="104368768"/>
        <c:scaling>
          <c:orientation val="minMax"/>
        </c:scaling>
        <c:axPos val="b"/>
        <c:tickLblPos val="nextTo"/>
        <c:crossAx val="104378752"/>
        <c:crosses val="autoZero"/>
        <c:auto val="1"/>
        <c:lblAlgn val="ctr"/>
        <c:lblOffset val="100"/>
      </c:catAx>
      <c:valAx>
        <c:axId val="104378752"/>
        <c:scaling>
          <c:orientation val="minMax"/>
        </c:scaling>
        <c:axPos val="l"/>
        <c:majorGridlines/>
        <c:numFmt formatCode="General" sourceLinked="1"/>
        <c:tickLblPos val="nextTo"/>
        <c:crossAx val="104368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661966393082142"/>
          <c:y val="0.31794336614113589"/>
          <c:w val="0.17463475132698755"/>
          <c:h val="0.31768597681065752"/>
        </c:manualLayout>
      </c:layout>
    </c:legend>
    <c:plotVisOnly val="1"/>
    <c:dispBlanksAs val="gap"/>
  </c:chart>
  <c:txPr>
    <a:bodyPr/>
    <a:lstStyle/>
    <a:p>
      <a:pPr>
        <a:defRPr sz="1800" b="1"/>
      </a:pPr>
      <a:endParaRPr lang="en-U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fa-IR"/>
              <a:t>درصد زايمان در بيمارستان</a:t>
            </a:r>
          </a:p>
        </c:rich>
      </c:tx>
      <c:layout>
        <c:manualLayout>
          <c:xMode val="edge"/>
          <c:yMode val="edge"/>
          <c:x val="0.28977439145880063"/>
          <c:y val="1.202517902051289E-2"/>
        </c:manualLayout>
      </c:layout>
    </c:title>
    <c:plotArea>
      <c:layout>
        <c:manualLayout>
          <c:layoutTarget val="inner"/>
          <c:xMode val="edge"/>
          <c:yMode val="edge"/>
          <c:x val="8.1816092977731597E-2"/>
          <c:y val="0.10185831624768965"/>
          <c:w val="0.71344253760601462"/>
          <c:h val="0.721859345173768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در صد زايمان در بيمارستان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آستارا</c:v>
                </c:pt>
                <c:pt idx="1">
                  <c:v>آستانه</c:v>
                </c:pt>
                <c:pt idx="2">
                  <c:v>املش</c:v>
                </c:pt>
                <c:pt idx="3">
                  <c:v>انزلي</c:v>
                </c:pt>
                <c:pt idx="4">
                  <c:v>تالش</c:v>
                </c:pt>
                <c:pt idx="5">
                  <c:v>رشت</c:v>
                </c:pt>
                <c:pt idx="6">
                  <c:v>رضوانشهر</c:v>
                </c:pt>
                <c:pt idx="7">
                  <c:v>رودبار</c:v>
                </c:pt>
                <c:pt idx="8">
                  <c:v>رودسر</c:v>
                </c:pt>
                <c:pt idx="9">
                  <c:v>سياهكل</c:v>
                </c:pt>
                <c:pt idx="10">
                  <c:v>شفت</c:v>
                </c:pt>
                <c:pt idx="11">
                  <c:v>صومعه سرا</c:v>
                </c:pt>
                <c:pt idx="12">
                  <c:v>فومن</c:v>
                </c:pt>
                <c:pt idx="13">
                  <c:v>لاهيجان</c:v>
                </c:pt>
                <c:pt idx="14">
                  <c:v>لنگرود</c:v>
                </c:pt>
                <c:pt idx="15">
                  <c:v>ماسال</c:v>
                </c:pt>
                <c:pt idx="16">
                  <c:v>استان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99.8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99.7</c:v>
                </c:pt>
                <c:pt idx="5">
                  <c:v>100</c:v>
                </c:pt>
                <c:pt idx="6">
                  <c:v>99.8</c:v>
                </c:pt>
                <c:pt idx="7">
                  <c:v>100</c:v>
                </c:pt>
                <c:pt idx="8">
                  <c:v>100</c:v>
                </c:pt>
                <c:pt idx="9">
                  <c:v>99.56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99.85</c:v>
                </c:pt>
                <c:pt idx="14">
                  <c:v>100</c:v>
                </c:pt>
                <c:pt idx="15">
                  <c:v>100</c:v>
                </c:pt>
                <c:pt idx="16">
                  <c:v>99.9</c:v>
                </c:pt>
              </c:numCache>
            </c:numRef>
          </c:val>
        </c:ser>
        <c:dLbls/>
        <c:marker val="1"/>
        <c:axId val="104428672"/>
        <c:axId val="104430208"/>
      </c:lineChart>
      <c:catAx>
        <c:axId val="104428672"/>
        <c:scaling>
          <c:orientation val="minMax"/>
        </c:scaling>
        <c:axPos val="b"/>
        <c:tickLblPos val="nextTo"/>
        <c:crossAx val="104430208"/>
        <c:crosses val="autoZero"/>
        <c:auto val="1"/>
        <c:lblAlgn val="ctr"/>
        <c:lblOffset val="100"/>
      </c:catAx>
      <c:valAx>
        <c:axId val="104430208"/>
        <c:scaling>
          <c:orientation val="minMax"/>
        </c:scaling>
        <c:axPos val="l"/>
        <c:majorGridlines/>
        <c:numFmt formatCode="General" sourceLinked="1"/>
        <c:tickLblPos val="nextTo"/>
        <c:crossAx val="1044286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965704912493655"/>
          <c:y val="0.33043755870559838"/>
          <c:w val="0.12681820936333063"/>
          <c:h val="0.24059858248073446"/>
        </c:manualLayout>
      </c:layout>
    </c:legend>
    <c:plotVisOnly val="1"/>
    <c:dispBlanksAs val="gap"/>
  </c:chart>
  <c:txPr>
    <a:bodyPr/>
    <a:lstStyle/>
    <a:p>
      <a:pPr>
        <a:defRPr sz="1800" b="1"/>
      </a:pPr>
      <a:endParaRPr lang="en-U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fa-IR"/>
              <a:t>درصد متولدين با وزن كمتر از 2500 گرم</a:t>
            </a:r>
          </a:p>
        </c:rich>
      </c:tx>
      <c:layout>
        <c:manualLayout>
          <c:xMode val="edge"/>
          <c:yMode val="edge"/>
          <c:x val="0.28977439145880063"/>
          <c:y val="1.202517902051289E-2"/>
        </c:manualLayout>
      </c:layout>
    </c:title>
    <c:plotArea>
      <c:layout>
        <c:manualLayout>
          <c:layoutTarget val="inner"/>
          <c:xMode val="edge"/>
          <c:yMode val="edge"/>
          <c:x val="8.1816092977731597E-2"/>
          <c:y val="0.10185831624768965"/>
          <c:w val="0.71344253760601462"/>
          <c:h val="0.721859345173768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در صد متولدين با وزن كمتر از 2500 گرم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آستارا</c:v>
                </c:pt>
                <c:pt idx="1">
                  <c:v>آستانه</c:v>
                </c:pt>
                <c:pt idx="2">
                  <c:v>املش</c:v>
                </c:pt>
                <c:pt idx="3">
                  <c:v>انزلي</c:v>
                </c:pt>
                <c:pt idx="4">
                  <c:v>تالش</c:v>
                </c:pt>
                <c:pt idx="5">
                  <c:v>رشت</c:v>
                </c:pt>
                <c:pt idx="6">
                  <c:v>رضوانشهر</c:v>
                </c:pt>
                <c:pt idx="7">
                  <c:v>رودبار</c:v>
                </c:pt>
                <c:pt idx="8">
                  <c:v>رودسر</c:v>
                </c:pt>
                <c:pt idx="9">
                  <c:v>سياهكل</c:v>
                </c:pt>
                <c:pt idx="10">
                  <c:v>شفت</c:v>
                </c:pt>
                <c:pt idx="11">
                  <c:v>صومعه سرا</c:v>
                </c:pt>
                <c:pt idx="12">
                  <c:v>فومن</c:v>
                </c:pt>
                <c:pt idx="13">
                  <c:v>لاهيجان</c:v>
                </c:pt>
                <c:pt idx="14">
                  <c:v>لنگرود</c:v>
                </c:pt>
                <c:pt idx="15">
                  <c:v>ماسال</c:v>
                </c:pt>
                <c:pt idx="16">
                  <c:v>استان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7.23</c:v>
                </c:pt>
                <c:pt idx="1">
                  <c:v>5.86</c:v>
                </c:pt>
                <c:pt idx="2">
                  <c:v>3.98</c:v>
                </c:pt>
                <c:pt idx="3">
                  <c:v>6.51</c:v>
                </c:pt>
                <c:pt idx="4">
                  <c:v>4.1900000000000004</c:v>
                </c:pt>
                <c:pt idx="5">
                  <c:v>6.17</c:v>
                </c:pt>
                <c:pt idx="6">
                  <c:v>3.57</c:v>
                </c:pt>
                <c:pt idx="7">
                  <c:v>8.33</c:v>
                </c:pt>
                <c:pt idx="8">
                  <c:v>5.59</c:v>
                </c:pt>
                <c:pt idx="9">
                  <c:v>2.68</c:v>
                </c:pt>
                <c:pt idx="10">
                  <c:v>8.19</c:v>
                </c:pt>
                <c:pt idx="11">
                  <c:v>5.03</c:v>
                </c:pt>
                <c:pt idx="12">
                  <c:v>8.57</c:v>
                </c:pt>
                <c:pt idx="13">
                  <c:v>5.04</c:v>
                </c:pt>
                <c:pt idx="14">
                  <c:v>5.14</c:v>
                </c:pt>
                <c:pt idx="15">
                  <c:v>5.63</c:v>
                </c:pt>
                <c:pt idx="16">
                  <c:v>5.57</c:v>
                </c:pt>
              </c:numCache>
            </c:numRef>
          </c:val>
        </c:ser>
        <c:dLbls/>
        <c:marker val="1"/>
        <c:axId val="104492416"/>
        <c:axId val="104502400"/>
      </c:lineChart>
      <c:catAx>
        <c:axId val="104492416"/>
        <c:scaling>
          <c:orientation val="minMax"/>
        </c:scaling>
        <c:axPos val="b"/>
        <c:tickLblPos val="nextTo"/>
        <c:crossAx val="104502400"/>
        <c:crosses val="autoZero"/>
        <c:auto val="1"/>
        <c:lblAlgn val="ctr"/>
        <c:lblOffset val="100"/>
      </c:catAx>
      <c:valAx>
        <c:axId val="104502400"/>
        <c:scaling>
          <c:orientation val="minMax"/>
        </c:scaling>
        <c:axPos val="l"/>
        <c:majorGridlines/>
        <c:numFmt formatCode="General" sourceLinked="1"/>
        <c:tickLblPos val="nextTo"/>
        <c:crossAx val="104492416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 b="1"/>
      </a:pPr>
      <a:endParaRPr lang="en-U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fa-IR"/>
              <a:t>نسبت جنسی در بدو تولد </a:t>
            </a:r>
          </a:p>
        </c:rich>
      </c:tx>
      <c:layout>
        <c:manualLayout>
          <c:xMode val="edge"/>
          <c:yMode val="edge"/>
          <c:x val="0.28977439145880063"/>
          <c:y val="1.202517902051289E-2"/>
        </c:manualLayout>
      </c:layout>
    </c:title>
    <c:plotArea>
      <c:layout>
        <c:manualLayout>
          <c:layoutTarget val="inner"/>
          <c:xMode val="edge"/>
          <c:yMode val="edge"/>
          <c:x val="8.1816092977731597E-2"/>
          <c:y val="0.10185831624768965"/>
          <c:w val="0.71344253760601462"/>
          <c:h val="0.721859345173768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نسبت جنسی در بدو تولد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آستارا</c:v>
                </c:pt>
                <c:pt idx="1">
                  <c:v>آستانه</c:v>
                </c:pt>
                <c:pt idx="2">
                  <c:v>املش</c:v>
                </c:pt>
                <c:pt idx="3">
                  <c:v>انزلي</c:v>
                </c:pt>
                <c:pt idx="4">
                  <c:v>تالش</c:v>
                </c:pt>
                <c:pt idx="5">
                  <c:v>رشت</c:v>
                </c:pt>
                <c:pt idx="6">
                  <c:v>رضوانشهر</c:v>
                </c:pt>
                <c:pt idx="7">
                  <c:v>رودبار</c:v>
                </c:pt>
                <c:pt idx="8">
                  <c:v>رودسر</c:v>
                </c:pt>
                <c:pt idx="9">
                  <c:v>سياهكل</c:v>
                </c:pt>
                <c:pt idx="10">
                  <c:v>شفت</c:v>
                </c:pt>
                <c:pt idx="11">
                  <c:v>صومعه سرا</c:v>
                </c:pt>
                <c:pt idx="12">
                  <c:v>فومن</c:v>
                </c:pt>
                <c:pt idx="13">
                  <c:v>لاهيجان</c:v>
                </c:pt>
                <c:pt idx="14">
                  <c:v>لنگرود</c:v>
                </c:pt>
                <c:pt idx="15">
                  <c:v>ماسال</c:v>
                </c:pt>
                <c:pt idx="16">
                  <c:v>استان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93.410000000000011</c:v>
                </c:pt>
                <c:pt idx="1">
                  <c:v>116.46000000000001</c:v>
                </c:pt>
                <c:pt idx="2">
                  <c:v>111.58</c:v>
                </c:pt>
                <c:pt idx="3">
                  <c:v>131.18</c:v>
                </c:pt>
                <c:pt idx="4">
                  <c:v>112.32</c:v>
                </c:pt>
                <c:pt idx="5">
                  <c:v>104.86999999999999</c:v>
                </c:pt>
                <c:pt idx="6">
                  <c:v>94.61999999999999</c:v>
                </c:pt>
                <c:pt idx="7">
                  <c:v>89.04</c:v>
                </c:pt>
                <c:pt idx="8">
                  <c:v>101.05</c:v>
                </c:pt>
                <c:pt idx="9">
                  <c:v>107.41000000000001</c:v>
                </c:pt>
                <c:pt idx="10">
                  <c:v>88.95</c:v>
                </c:pt>
                <c:pt idx="11">
                  <c:v>107.54</c:v>
                </c:pt>
                <c:pt idx="12">
                  <c:v>135.05000000000001</c:v>
                </c:pt>
                <c:pt idx="13">
                  <c:v>100</c:v>
                </c:pt>
                <c:pt idx="14">
                  <c:v>113.14</c:v>
                </c:pt>
                <c:pt idx="15">
                  <c:v>114.17999999999999</c:v>
                </c:pt>
                <c:pt idx="16">
                  <c:v>106.69</c:v>
                </c:pt>
              </c:numCache>
            </c:numRef>
          </c:val>
        </c:ser>
        <c:dLbls/>
        <c:marker val="1"/>
        <c:axId val="104556416"/>
        <c:axId val="104557952"/>
      </c:lineChart>
      <c:catAx>
        <c:axId val="104556416"/>
        <c:scaling>
          <c:orientation val="minMax"/>
        </c:scaling>
        <c:axPos val="b"/>
        <c:tickLblPos val="nextTo"/>
        <c:crossAx val="104557952"/>
        <c:crosses val="autoZero"/>
        <c:auto val="1"/>
        <c:lblAlgn val="ctr"/>
        <c:lblOffset val="100"/>
      </c:catAx>
      <c:valAx>
        <c:axId val="104557952"/>
        <c:scaling>
          <c:orientation val="minMax"/>
        </c:scaling>
        <c:axPos val="l"/>
        <c:majorGridlines/>
        <c:numFmt formatCode="General" sourceLinked="1"/>
        <c:tickLblPos val="nextTo"/>
        <c:crossAx val="1045564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735668947711048"/>
          <c:y val="0.20818157199705084"/>
          <c:w val="0.16786415375334787"/>
          <c:h val="0.18448108038500774"/>
        </c:manualLayout>
      </c:layout>
    </c:legend>
    <c:plotVisOnly val="1"/>
    <c:dispBlanksAs val="gap"/>
  </c:chart>
  <c:txPr>
    <a:bodyPr/>
    <a:lstStyle/>
    <a:p>
      <a:pPr>
        <a:defRPr sz="1800" b="1"/>
      </a:pPr>
      <a:endParaRPr lang="en-US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fa-IR"/>
              <a:t>ميزان مرگ خام</a:t>
            </a:r>
          </a:p>
        </c:rich>
      </c:tx>
      <c:layout>
        <c:manualLayout>
          <c:xMode val="edge"/>
          <c:yMode val="edge"/>
          <c:x val="0.37139984905258494"/>
          <c:y val="1.202517902051289E-2"/>
        </c:manualLayout>
      </c:layout>
    </c:title>
    <c:plotArea>
      <c:layout>
        <c:manualLayout>
          <c:layoutTarget val="inner"/>
          <c:xMode val="edge"/>
          <c:yMode val="edge"/>
          <c:x val="8.1816092977731597E-2"/>
          <c:y val="0.10185831624768965"/>
          <c:w val="0.71344253760601462"/>
          <c:h val="0.721859345173768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ميزان مرگ خام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آستارا</c:v>
                </c:pt>
                <c:pt idx="1">
                  <c:v>آستانه</c:v>
                </c:pt>
                <c:pt idx="2">
                  <c:v>املش</c:v>
                </c:pt>
                <c:pt idx="3">
                  <c:v>انزلي</c:v>
                </c:pt>
                <c:pt idx="4">
                  <c:v>تالش</c:v>
                </c:pt>
                <c:pt idx="5">
                  <c:v>رشت</c:v>
                </c:pt>
                <c:pt idx="6">
                  <c:v>رضوانشهر</c:v>
                </c:pt>
                <c:pt idx="7">
                  <c:v>رودبار</c:v>
                </c:pt>
                <c:pt idx="8">
                  <c:v>رودسر</c:v>
                </c:pt>
                <c:pt idx="9">
                  <c:v>سياهكل</c:v>
                </c:pt>
                <c:pt idx="10">
                  <c:v>شفت</c:v>
                </c:pt>
                <c:pt idx="11">
                  <c:v>صومعه سرا</c:v>
                </c:pt>
                <c:pt idx="12">
                  <c:v>فومن</c:v>
                </c:pt>
                <c:pt idx="13">
                  <c:v>لاهيجان</c:v>
                </c:pt>
                <c:pt idx="14">
                  <c:v>لنگرود</c:v>
                </c:pt>
                <c:pt idx="15">
                  <c:v>ماسال</c:v>
                </c:pt>
                <c:pt idx="16">
                  <c:v>استان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5.08</c:v>
                </c:pt>
                <c:pt idx="1">
                  <c:v>9</c:v>
                </c:pt>
                <c:pt idx="2">
                  <c:v>8.3500000000000014</c:v>
                </c:pt>
                <c:pt idx="3">
                  <c:v>8.19</c:v>
                </c:pt>
                <c:pt idx="4">
                  <c:v>4.59</c:v>
                </c:pt>
                <c:pt idx="5">
                  <c:v>7.07</c:v>
                </c:pt>
                <c:pt idx="6">
                  <c:v>5.24</c:v>
                </c:pt>
                <c:pt idx="7">
                  <c:v>7.71</c:v>
                </c:pt>
                <c:pt idx="8">
                  <c:v>7.8199999999999994</c:v>
                </c:pt>
                <c:pt idx="9">
                  <c:v>8.9700000000000006</c:v>
                </c:pt>
                <c:pt idx="10">
                  <c:v>7.1499999999999995</c:v>
                </c:pt>
                <c:pt idx="11">
                  <c:v>8.44</c:v>
                </c:pt>
                <c:pt idx="12">
                  <c:v>8.120000000000001</c:v>
                </c:pt>
                <c:pt idx="13">
                  <c:v>8.75</c:v>
                </c:pt>
                <c:pt idx="14">
                  <c:v>7.6499999999999995</c:v>
                </c:pt>
                <c:pt idx="15">
                  <c:v>6.02</c:v>
                </c:pt>
                <c:pt idx="16">
                  <c:v>7.23</c:v>
                </c:pt>
              </c:numCache>
            </c:numRef>
          </c:val>
        </c:ser>
        <c:dLbls/>
        <c:marker val="1"/>
        <c:axId val="104546688"/>
        <c:axId val="104548224"/>
      </c:lineChart>
      <c:catAx>
        <c:axId val="104546688"/>
        <c:scaling>
          <c:orientation val="minMax"/>
        </c:scaling>
        <c:axPos val="b"/>
        <c:tickLblPos val="nextTo"/>
        <c:crossAx val="104548224"/>
        <c:crosses val="autoZero"/>
        <c:auto val="1"/>
        <c:lblAlgn val="ctr"/>
        <c:lblOffset val="100"/>
      </c:catAx>
      <c:valAx>
        <c:axId val="104548224"/>
        <c:scaling>
          <c:orientation val="minMax"/>
        </c:scaling>
        <c:axPos val="l"/>
        <c:majorGridlines/>
        <c:numFmt formatCode="General" sourceLinked="1"/>
        <c:tickLblPos val="nextTo"/>
        <c:crossAx val="104546688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 b="1"/>
      </a:pPr>
      <a:endParaRPr lang="en-US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fa-IR"/>
              <a:t>ميزان مرگ نوزادان</a:t>
            </a:r>
          </a:p>
        </c:rich>
      </c:tx>
      <c:layout>
        <c:manualLayout>
          <c:xMode val="edge"/>
          <c:yMode val="edge"/>
          <c:x val="0.37139984905258494"/>
          <c:y val="1.202517902051289E-2"/>
        </c:manualLayout>
      </c:layout>
    </c:title>
    <c:plotArea>
      <c:layout>
        <c:manualLayout>
          <c:layoutTarget val="inner"/>
          <c:xMode val="edge"/>
          <c:yMode val="edge"/>
          <c:x val="8.1816092977731597E-2"/>
          <c:y val="0.10185831624768965"/>
          <c:w val="0.71344253760601462"/>
          <c:h val="0.721859345173768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ميزان مرگ نوزادان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آستارا</c:v>
                </c:pt>
                <c:pt idx="1">
                  <c:v>آستانه</c:v>
                </c:pt>
                <c:pt idx="2">
                  <c:v>املش</c:v>
                </c:pt>
                <c:pt idx="3">
                  <c:v>انزلي</c:v>
                </c:pt>
                <c:pt idx="4">
                  <c:v>تالش</c:v>
                </c:pt>
                <c:pt idx="5">
                  <c:v>رشت</c:v>
                </c:pt>
                <c:pt idx="6">
                  <c:v>رضوانشهر</c:v>
                </c:pt>
                <c:pt idx="7">
                  <c:v>رودبار</c:v>
                </c:pt>
                <c:pt idx="8">
                  <c:v>رودسر</c:v>
                </c:pt>
                <c:pt idx="9">
                  <c:v>سياهكل</c:v>
                </c:pt>
                <c:pt idx="10">
                  <c:v>شفت</c:v>
                </c:pt>
                <c:pt idx="11">
                  <c:v>صومعه سرا</c:v>
                </c:pt>
                <c:pt idx="12">
                  <c:v>فومن</c:v>
                </c:pt>
                <c:pt idx="13">
                  <c:v>لاهيجان</c:v>
                </c:pt>
                <c:pt idx="14">
                  <c:v>لنگرود</c:v>
                </c:pt>
                <c:pt idx="15">
                  <c:v>ماسال</c:v>
                </c:pt>
                <c:pt idx="16">
                  <c:v>استان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12.02</c:v>
                </c:pt>
                <c:pt idx="1">
                  <c:v>5.85</c:v>
                </c:pt>
                <c:pt idx="2">
                  <c:v>0</c:v>
                </c:pt>
                <c:pt idx="3">
                  <c:v>9.3000000000000007</c:v>
                </c:pt>
                <c:pt idx="4">
                  <c:v>10.82</c:v>
                </c:pt>
                <c:pt idx="5">
                  <c:v>9.25</c:v>
                </c:pt>
                <c:pt idx="6">
                  <c:v>7.91</c:v>
                </c:pt>
                <c:pt idx="7">
                  <c:v>3.62</c:v>
                </c:pt>
                <c:pt idx="8">
                  <c:v>15.65</c:v>
                </c:pt>
                <c:pt idx="9">
                  <c:v>8.93</c:v>
                </c:pt>
                <c:pt idx="10">
                  <c:v>5.85</c:v>
                </c:pt>
                <c:pt idx="11">
                  <c:v>11.17</c:v>
                </c:pt>
                <c:pt idx="12">
                  <c:v>8.77</c:v>
                </c:pt>
                <c:pt idx="13">
                  <c:v>4.4400000000000004</c:v>
                </c:pt>
                <c:pt idx="14">
                  <c:v>3.42</c:v>
                </c:pt>
                <c:pt idx="15">
                  <c:v>6.6199999999999992</c:v>
                </c:pt>
                <c:pt idx="16">
                  <c:v>8.91</c:v>
                </c:pt>
              </c:numCache>
            </c:numRef>
          </c:val>
        </c:ser>
        <c:dLbls/>
        <c:marker val="1"/>
        <c:axId val="104643200"/>
        <c:axId val="104644992"/>
      </c:lineChart>
      <c:catAx>
        <c:axId val="104643200"/>
        <c:scaling>
          <c:orientation val="minMax"/>
        </c:scaling>
        <c:axPos val="b"/>
        <c:tickLblPos val="nextTo"/>
        <c:crossAx val="104644992"/>
        <c:crosses val="autoZero"/>
        <c:auto val="1"/>
        <c:lblAlgn val="ctr"/>
        <c:lblOffset val="100"/>
      </c:catAx>
      <c:valAx>
        <c:axId val="104644992"/>
        <c:scaling>
          <c:orientation val="minMax"/>
        </c:scaling>
        <c:axPos val="l"/>
        <c:majorGridlines/>
        <c:numFmt formatCode="General" sourceLinked="1"/>
        <c:tickLblPos val="nextTo"/>
        <c:crossAx val="10464320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 b="1"/>
      </a:pPr>
      <a:endParaRPr lang="en-US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fa-IR"/>
              <a:t>ميزان مرگ زير يكسال</a:t>
            </a:r>
          </a:p>
        </c:rich>
      </c:tx>
      <c:layout>
        <c:manualLayout>
          <c:xMode val="edge"/>
          <c:yMode val="edge"/>
          <c:x val="0.37139984905258494"/>
          <c:y val="1.202517902051289E-2"/>
        </c:manualLayout>
      </c:layout>
    </c:title>
    <c:plotArea>
      <c:layout>
        <c:manualLayout>
          <c:layoutTarget val="inner"/>
          <c:xMode val="edge"/>
          <c:yMode val="edge"/>
          <c:x val="8.1816092977731597E-2"/>
          <c:y val="0.10185831624768965"/>
          <c:w val="0.71344253760601462"/>
          <c:h val="0.721859345173768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ميزان مرگ زير يكسال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آستارا</c:v>
                </c:pt>
                <c:pt idx="1">
                  <c:v>آستانه</c:v>
                </c:pt>
                <c:pt idx="2">
                  <c:v>املش</c:v>
                </c:pt>
                <c:pt idx="3">
                  <c:v>انزلي</c:v>
                </c:pt>
                <c:pt idx="4">
                  <c:v>تالش</c:v>
                </c:pt>
                <c:pt idx="5">
                  <c:v>رشت</c:v>
                </c:pt>
                <c:pt idx="6">
                  <c:v>رضوانشهر</c:v>
                </c:pt>
                <c:pt idx="7">
                  <c:v>رودبار</c:v>
                </c:pt>
                <c:pt idx="8">
                  <c:v>رودسر</c:v>
                </c:pt>
                <c:pt idx="9">
                  <c:v>سياهكل</c:v>
                </c:pt>
                <c:pt idx="10">
                  <c:v>شفت</c:v>
                </c:pt>
                <c:pt idx="11">
                  <c:v>صومعه سرا</c:v>
                </c:pt>
                <c:pt idx="12">
                  <c:v>فومن</c:v>
                </c:pt>
                <c:pt idx="13">
                  <c:v>لاهيجان</c:v>
                </c:pt>
                <c:pt idx="14">
                  <c:v>لنگرود</c:v>
                </c:pt>
                <c:pt idx="15">
                  <c:v>ماسال</c:v>
                </c:pt>
                <c:pt idx="16">
                  <c:v>استان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12.02</c:v>
                </c:pt>
                <c:pt idx="1">
                  <c:v>5.85</c:v>
                </c:pt>
                <c:pt idx="2">
                  <c:v>9.9500000000000011</c:v>
                </c:pt>
                <c:pt idx="3">
                  <c:v>13.950000000000001</c:v>
                </c:pt>
                <c:pt idx="4">
                  <c:v>15.239999999999998</c:v>
                </c:pt>
                <c:pt idx="5">
                  <c:v>11.01</c:v>
                </c:pt>
                <c:pt idx="6">
                  <c:v>7.91</c:v>
                </c:pt>
                <c:pt idx="7">
                  <c:v>10.870000000000001</c:v>
                </c:pt>
                <c:pt idx="8">
                  <c:v>19.130000000000003</c:v>
                </c:pt>
                <c:pt idx="9">
                  <c:v>17.86</c:v>
                </c:pt>
                <c:pt idx="10">
                  <c:v>5.85</c:v>
                </c:pt>
                <c:pt idx="11">
                  <c:v>12.57</c:v>
                </c:pt>
                <c:pt idx="12">
                  <c:v>8.77</c:v>
                </c:pt>
                <c:pt idx="13">
                  <c:v>4.4400000000000004</c:v>
                </c:pt>
                <c:pt idx="14">
                  <c:v>3.42</c:v>
                </c:pt>
                <c:pt idx="15">
                  <c:v>9.93</c:v>
                </c:pt>
                <c:pt idx="16">
                  <c:v>11.29</c:v>
                </c:pt>
              </c:numCache>
            </c:numRef>
          </c:val>
        </c:ser>
        <c:dLbls/>
        <c:marker val="1"/>
        <c:axId val="104727680"/>
        <c:axId val="104729216"/>
      </c:lineChart>
      <c:catAx>
        <c:axId val="104727680"/>
        <c:scaling>
          <c:orientation val="minMax"/>
        </c:scaling>
        <c:axPos val="b"/>
        <c:tickLblPos val="nextTo"/>
        <c:crossAx val="104729216"/>
        <c:crosses val="autoZero"/>
        <c:auto val="1"/>
        <c:lblAlgn val="ctr"/>
        <c:lblOffset val="100"/>
      </c:catAx>
      <c:valAx>
        <c:axId val="104729216"/>
        <c:scaling>
          <c:orientation val="minMax"/>
        </c:scaling>
        <c:axPos val="l"/>
        <c:majorGridlines/>
        <c:numFmt formatCode="General" sourceLinked="1"/>
        <c:tickLblPos val="nextTo"/>
        <c:crossAx val="10472768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 b="1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fa-IR"/>
              <a:t>درصد زير 5 سال</a:t>
            </a:r>
          </a:p>
        </c:rich>
      </c:tx>
      <c:layout>
        <c:manualLayout>
          <c:xMode val="edge"/>
          <c:yMode val="edge"/>
          <c:x val="0.38986393614667292"/>
          <c:y val="1.202517902051289E-2"/>
        </c:manualLayout>
      </c:layout>
    </c:title>
    <c:plotArea>
      <c:layout>
        <c:manualLayout>
          <c:layoutTarget val="inner"/>
          <c:xMode val="edge"/>
          <c:yMode val="edge"/>
          <c:x val="8.1816092977731597E-2"/>
          <c:y val="0.10185831624768965"/>
          <c:w val="0.71344253760601462"/>
          <c:h val="0.721859345173768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درصد زير پنج سال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آستارا</c:v>
                </c:pt>
                <c:pt idx="1">
                  <c:v>آستانه</c:v>
                </c:pt>
                <c:pt idx="2">
                  <c:v>املش</c:v>
                </c:pt>
                <c:pt idx="3">
                  <c:v>انزلي</c:v>
                </c:pt>
                <c:pt idx="4">
                  <c:v>تالش</c:v>
                </c:pt>
                <c:pt idx="5">
                  <c:v>رشت</c:v>
                </c:pt>
                <c:pt idx="6">
                  <c:v>رضوانشهر</c:v>
                </c:pt>
                <c:pt idx="7">
                  <c:v>رودبار</c:v>
                </c:pt>
                <c:pt idx="8">
                  <c:v>رودسر</c:v>
                </c:pt>
                <c:pt idx="9">
                  <c:v>سياهكل</c:v>
                </c:pt>
                <c:pt idx="10">
                  <c:v>شفت</c:v>
                </c:pt>
                <c:pt idx="11">
                  <c:v>صومعه سرا</c:v>
                </c:pt>
                <c:pt idx="12">
                  <c:v>فومن</c:v>
                </c:pt>
                <c:pt idx="13">
                  <c:v>لاهيجان</c:v>
                </c:pt>
                <c:pt idx="14">
                  <c:v>لنگرود</c:v>
                </c:pt>
                <c:pt idx="15">
                  <c:v>ماسال</c:v>
                </c:pt>
                <c:pt idx="16">
                  <c:v>استان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8.5</c:v>
                </c:pt>
                <c:pt idx="1">
                  <c:v>4.8199999999999994</c:v>
                </c:pt>
                <c:pt idx="2">
                  <c:v>4.1099999999999994</c:v>
                </c:pt>
                <c:pt idx="3">
                  <c:v>4.99</c:v>
                </c:pt>
                <c:pt idx="4">
                  <c:v>8.44</c:v>
                </c:pt>
                <c:pt idx="5">
                  <c:v>5.45</c:v>
                </c:pt>
                <c:pt idx="6">
                  <c:v>7.06</c:v>
                </c:pt>
                <c:pt idx="7">
                  <c:v>4.3499999999999996</c:v>
                </c:pt>
                <c:pt idx="8">
                  <c:v>4.4800000000000004</c:v>
                </c:pt>
                <c:pt idx="9">
                  <c:v>4.4700000000000006</c:v>
                </c:pt>
                <c:pt idx="10">
                  <c:v>4.6099999999999994</c:v>
                </c:pt>
                <c:pt idx="11">
                  <c:v>5.1599999999999993</c:v>
                </c:pt>
                <c:pt idx="12">
                  <c:v>4.3899999999999997</c:v>
                </c:pt>
                <c:pt idx="13">
                  <c:v>4.6899999999999995</c:v>
                </c:pt>
                <c:pt idx="14">
                  <c:v>4.2</c:v>
                </c:pt>
                <c:pt idx="15">
                  <c:v>6.06</c:v>
                </c:pt>
                <c:pt idx="16">
                  <c:v>5.53</c:v>
                </c:pt>
              </c:numCache>
            </c:numRef>
          </c:val>
        </c:ser>
        <c:dLbls/>
        <c:marker val="1"/>
        <c:axId val="71838336"/>
        <c:axId val="71840128"/>
      </c:lineChart>
      <c:catAx>
        <c:axId val="71838336"/>
        <c:scaling>
          <c:orientation val="minMax"/>
        </c:scaling>
        <c:axPos val="b"/>
        <c:tickLblPos val="nextTo"/>
        <c:crossAx val="71840128"/>
        <c:crosses val="autoZero"/>
        <c:auto val="1"/>
        <c:lblAlgn val="ctr"/>
        <c:lblOffset val="100"/>
      </c:catAx>
      <c:valAx>
        <c:axId val="71840128"/>
        <c:scaling>
          <c:orientation val="minMax"/>
        </c:scaling>
        <c:axPos val="l"/>
        <c:majorGridlines/>
        <c:numFmt formatCode="General" sourceLinked="1"/>
        <c:tickLblPos val="nextTo"/>
        <c:crossAx val="71838336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 b="1"/>
      </a:pPr>
      <a:endParaRPr lang="en-US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fa-IR"/>
              <a:t>ميزان مرگ بين يكماه تا زير 5 سال</a:t>
            </a:r>
          </a:p>
        </c:rich>
      </c:tx>
      <c:layout>
        <c:manualLayout>
          <c:xMode val="edge"/>
          <c:yMode val="edge"/>
          <c:x val="0.31455354822834192"/>
          <c:y val="1.202517902051289E-2"/>
        </c:manualLayout>
      </c:layout>
    </c:title>
    <c:plotArea>
      <c:layout>
        <c:manualLayout>
          <c:layoutTarget val="inner"/>
          <c:xMode val="edge"/>
          <c:yMode val="edge"/>
          <c:x val="8.1816092977731597E-2"/>
          <c:y val="0.10185831624768965"/>
          <c:w val="0.71344253760601462"/>
          <c:h val="0.721859345173768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ميزان مرگ بين يكماه تا زير 5 سال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آستارا</c:v>
                </c:pt>
                <c:pt idx="1">
                  <c:v>آستانه</c:v>
                </c:pt>
                <c:pt idx="2">
                  <c:v>املش</c:v>
                </c:pt>
                <c:pt idx="3">
                  <c:v>انزلي</c:v>
                </c:pt>
                <c:pt idx="4">
                  <c:v>تالش</c:v>
                </c:pt>
                <c:pt idx="5">
                  <c:v>رشت</c:v>
                </c:pt>
                <c:pt idx="6">
                  <c:v>رضوانشهر</c:v>
                </c:pt>
                <c:pt idx="7">
                  <c:v>رودبار</c:v>
                </c:pt>
                <c:pt idx="8">
                  <c:v>رودسر</c:v>
                </c:pt>
                <c:pt idx="9">
                  <c:v>سياهكل</c:v>
                </c:pt>
                <c:pt idx="10">
                  <c:v>شفت</c:v>
                </c:pt>
                <c:pt idx="11">
                  <c:v>صومعه سرا</c:v>
                </c:pt>
                <c:pt idx="12">
                  <c:v>فومن</c:v>
                </c:pt>
                <c:pt idx="13">
                  <c:v>لاهيجان</c:v>
                </c:pt>
                <c:pt idx="14">
                  <c:v>لنگرود</c:v>
                </c:pt>
                <c:pt idx="15">
                  <c:v>ماسال</c:v>
                </c:pt>
                <c:pt idx="16">
                  <c:v>استان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9.9500000000000011</c:v>
                </c:pt>
                <c:pt idx="3">
                  <c:v>4.6499999999999995</c:v>
                </c:pt>
                <c:pt idx="4">
                  <c:v>7.37</c:v>
                </c:pt>
                <c:pt idx="5">
                  <c:v>3.08</c:v>
                </c:pt>
                <c:pt idx="6">
                  <c:v>7.91</c:v>
                </c:pt>
                <c:pt idx="7">
                  <c:v>7.25</c:v>
                </c:pt>
                <c:pt idx="8">
                  <c:v>6.96</c:v>
                </c:pt>
                <c:pt idx="9">
                  <c:v>8.93</c:v>
                </c:pt>
                <c:pt idx="10">
                  <c:v>0</c:v>
                </c:pt>
                <c:pt idx="11">
                  <c:v>2.79</c:v>
                </c:pt>
                <c:pt idx="12">
                  <c:v>2.19</c:v>
                </c:pt>
                <c:pt idx="13">
                  <c:v>1.48</c:v>
                </c:pt>
                <c:pt idx="14">
                  <c:v>3.42</c:v>
                </c:pt>
                <c:pt idx="15">
                  <c:v>6.6199999999999992</c:v>
                </c:pt>
                <c:pt idx="16">
                  <c:v>3.96</c:v>
                </c:pt>
              </c:numCache>
            </c:numRef>
          </c:val>
        </c:ser>
        <c:dLbls/>
        <c:marker val="1"/>
        <c:axId val="104775040"/>
        <c:axId val="104776832"/>
      </c:lineChart>
      <c:catAx>
        <c:axId val="104775040"/>
        <c:scaling>
          <c:orientation val="minMax"/>
        </c:scaling>
        <c:axPos val="b"/>
        <c:tickLblPos val="nextTo"/>
        <c:crossAx val="104776832"/>
        <c:crosses val="autoZero"/>
        <c:auto val="1"/>
        <c:lblAlgn val="ctr"/>
        <c:lblOffset val="100"/>
      </c:catAx>
      <c:valAx>
        <c:axId val="104776832"/>
        <c:scaling>
          <c:orientation val="minMax"/>
        </c:scaling>
        <c:axPos val="l"/>
        <c:majorGridlines/>
        <c:numFmt formatCode="General" sourceLinked="1"/>
        <c:tickLblPos val="nextTo"/>
        <c:crossAx val="104775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63063378632861"/>
          <c:y val="0.26251533920473485"/>
          <c:w val="0.17494807739452273"/>
          <c:h val="0.32032551938673487"/>
        </c:manualLayout>
      </c:layout>
    </c:legend>
    <c:plotVisOnly val="1"/>
    <c:dispBlanksAs val="gap"/>
  </c:chart>
  <c:txPr>
    <a:bodyPr/>
    <a:lstStyle/>
    <a:p>
      <a:pPr>
        <a:defRPr sz="1800" b="1"/>
      </a:pPr>
      <a:endParaRPr lang="en-US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fa-IR"/>
              <a:t>ميزان مرگ زير 5 سال</a:t>
            </a:r>
          </a:p>
        </c:rich>
      </c:tx>
      <c:layout>
        <c:manualLayout>
          <c:xMode val="edge"/>
          <c:yMode val="edge"/>
          <c:x val="0.32184153551350131"/>
          <c:y val="1.202517902051289E-2"/>
        </c:manualLayout>
      </c:layout>
    </c:title>
    <c:plotArea>
      <c:layout>
        <c:manualLayout>
          <c:layoutTarget val="inner"/>
          <c:xMode val="edge"/>
          <c:yMode val="edge"/>
          <c:x val="8.1816092977731597E-2"/>
          <c:y val="0.10185831624768965"/>
          <c:w val="0.71344253760601462"/>
          <c:h val="0.721859345173768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ميزان مرگ  زير 5 سال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آستارا</c:v>
                </c:pt>
                <c:pt idx="1">
                  <c:v>آستانه</c:v>
                </c:pt>
                <c:pt idx="2">
                  <c:v>املش</c:v>
                </c:pt>
                <c:pt idx="3">
                  <c:v>انزلي</c:v>
                </c:pt>
                <c:pt idx="4">
                  <c:v>تالش</c:v>
                </c:pt>
                <c:pt idx="5">
                  <c:v>رشت</c:v>
                </c:pt>
                <c:pt idx="6">
                  <c:v>رضوانشهر</c:v>
                </c:pt>
                <c:pt idx="7">
                  <c:v>رودبار</c:v>
                </c:pt>
                <c:pt idx="8">
                  <c:v>رودسر</c:v>
                </c:pt>
                <c:pt idx="9">
                  <c:v>سياهكل</c:v>
                </c:pt>
                <c:pt idx="10">
                  <c:v>شفت</c:v>
                </c:pt>
                <c:pt idx="11">
                  <c:v>صومعه سرا</c:v>
                </c:pt>
                <c:pt idx="12">
                  <c:v>فومن</c:v>
                </c:pt>
                <c:pt idx="13">
                  <c:v>لاهيجان</c:v>
                </c:pt>
                <c:pt idx="14">
                  <c:v>لنگرود</c:v>
                </c:pt>
                <c:pt idx="15">
                  <c:v>ماسال</c:v>
                </c:pt>
                <c:pt idx="16">
                  <c:v>استان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12.02</c:v>
                </c:pt>
                <c:pt idx="1">
                  <c:v>5.85</c:v>
                </c:pt>
                <c:pt idx="2">
                  <c:v>9.9500000000000011</c:v>
                </c:pt>
                <c:pt idx="3">
                  <c:v>13.950000000000001</c:v>
                </c:pt>
                <c:pt idx="4">
                  <c:v>18.190000000000001</c:v>
                </c:pt>
                <c:pt idx="5">
                  <c:v>12.33</c:v>
                </c:pt>
                <c:pt idx="6">
                  <c:v>0</c:v>
                </c:pt>
                <c:pt idx="7">
                  <c:v>10.870000000000001</c:v>
                </c:pt>
                <c:pt idx="8">
                  <c:v>22.610000000000003</c:v>
                </c:pt>
                <c:pt idx="9">
                  <c:v>17.86</c:v>
                </c:pt>
                <c:pt idx="10">
                  <c:v>5.85</c:v>
                </c:pt>
                <c:pt idx="11">
                  <c:v>13.97</c:v>
                </c:pt>
                <c:pt idx="12">
                  <c:v>10.96</c:v>
                </c:pt>
                <c:pt idx="13">
                  <c:v>5.92</c:v>
                </c:pt>
                <c:pt idx="14">
                  <c:v>6.85</c:v>
                </c:pt>
                <c:pt idx="15">
                  <c:v>13.25</c:v>
                </c:pt>
                <c:pt idx="16">
                  <c:v>12.88</c:v>
                </c:pt>
              </c:numCache>
            </c:numRef>
          </c:val>
        </c:ser>
        <c:dLbls/>
        <c:marker val="1"/>
        <c:axId val="104932864"/>
        <c:axId val="104934400"/>
      </c:lineChart>
      <c:catAx>
        <c:axId val="104932864"/>
        <c:scaling>
          <c:orientation val="minMax"/>
        </c:scaling>
        <c:axPos val="b"/>
        <c:tickLblPos val="nextTo"/>
        <c:crossAx val="104934400"/>
        <c:crosses val="autoZero"/>
        <c:auto val="1"/>
        <c:lblAlgn val="ctr"/>
        <c:lblOffset val="100"/>
      </c:catAx>
      <c:valAx>
        <c:axId val="104934400"/>
        <c:scaling>
          <c:orientation val="minMax"/>
        </c:scaling>
        <c:axPos val="l"/>
        <c:majorGridlines/>
        <c:numFmt formatCode="General" sourceLinked="1"/>
        <c:tickLblPos val="nextTo"/>
        <c:crossAx val="104932864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 b="1"/>
      </a:pPr>
      <a:endParaRPr lang="en-US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fa-IR"/>
              <a:t>ميزان مرگ مادران از عوارض بارداري و زايمان </a:t>
            </a:r>
          </a:p>
        </c:rich>
      </c:tx>
      <c:layout>
        <c:manualLayout>
          <c:xMode val="edge"/>
          <c:yMode val="edge"/>
          <c:x val="0.22418250589236641"/>
          <c:y val="1.202517902051289E-2"/>
        </c:manualLayout>
      </c:layout>
    </c:title>
    <c:plotArea>
      <c:layout>
        <c:manualLayout>
          <c:layoutTarget val="inner"/>
          <c:xMode val="edge"/>
          <c:yMode val="edge"/>
          <c:x val="8.1816092977731597E-2"/>
          <c:y val="0.10185831624768965"/>
          <c:w val="0.71344253760601462"/>
          <c:h val="0.721859345173768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ميزان مرگ  مادران از عوارض بارداري و زايمان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آستارا</c:v>
                </c:pt>
                <c:pt idx="1">
                  <c:v>آستانه</c:v>
                </c:pt>
                <c:pt idx="2">
                  <c:v>املش</c:v>
                </c:pt>
                <c:pt idx="3">
                  <c:v>انزلي</c:v>
                </c:pt>
                <c:pt idx="4">
                  <c:v>تالش</c:v>
                </c:pt>
                <c:pt idx="5">
                  <c:v>رشت</c:v>
                </c:pt>
                <c:pt idx="6">
                  <c:v>رضوانشهر</c:v>
                </c:pt>
                <c:pt idx="7">
                  <c:v>رودبار</c:v>
                </c:pt>
                <c:pt idx="8">
                  <c:v>رودسر</c:v>
                </c:pt>
                <c:pt idx="9">
                  <c:v>سياهكل</c:v>
                </c:pt>
                <c:pt idx="10">
                  <c:v>شفت</c:v>
                </c:pt>
                <c:pt idx="11">
                  <c:v>صومعه سرا</c:v>
                </c:pt>
                <c:pt idx="12">
                  <c:v>فومن</c:v>
                </c:pt>
                <c:pt idx="13">
                  <c:v>لاهيجان</c:v>
                </c:pt>
                <c:pt idx="14">
                  <c:v>لنگرود</c:v>
                </c:pt>
                <c:pt idx="15">
                  <c:v>ماسال</c:v>
                </c:pt>
                <c:pt idx="16">
                  <c:v>استان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44.05</c:v>
                </c:pt>
                <c:pt idx="6">
                  <c:v>0</c:v>
                </c:pt>
                <c:pt idx="7">
                  <c:v>0</c:v>
                </c:pt>
                <c:pt idx="8">
                  <c:v>173.91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19.809999999999999</c:v>
                </c:pt>
              </c:numCache>
            </c:numRef>
          </c:val>
        </c:ser>
        <c:dLbls/>
        <c:marker val="1"/>
        <c:axId val="104972288"/>
        <c:axId val="104973824"/>
      </c:lineChart>
      <c:catAx>
        <c:axId val="104972288"/>
        <c:scaling>
          <c:orientation val="minMax"/>
        </c:scaling>
        <c:axPos val="b"/>
        <c:tickLblPos val="nextTo"/>
        <c:crossAx val="104973824"/>
        <c:crosses val="autoZero"/>
        <c:auto val="1"/>
        <c:lblAlgn val="ctr"/>
        <c:lblOffset val="100"/>
      </c:catAx>
      <c:valAx>
        <c:axId val="104973824"/>
        <c:scaling>
          <c:orientation val="minMax"/>
        </c:scaling>
        <c:axPos val="l"/>
        <c:majorGridlines/>
        <c:numFmt formatCode="General" sourceLinked="1"/>
        <c:tickLblPos val="nextTo"/>
        <c:crossAx val="104972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76854729639774"/>
          <c:y val="0.26324947480582966"/>
          <c:w val="0.19356894229383148"/>
          <c:h val="0.31885724818454514"/>
        </c:manualLayout>
      </c:layout>
    </c:legend>
    <c:plotVisOnly val="1"/>
    <c:dispBlanksAs val="gap"/>
  </c:chart>
  <c:txPr>
    <a:bodyPr/>
    <a:lstStyle/>
    <a:p>
      <a:pPr>
        <a:defRPr sz="1800" b="1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fa-IR"/>
              <a:t>درصد زير 15 سال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8.1816092977731597E-2"/>
          <c:y val="0.10185831624768965"/>
          <c:w val="0.71344253760601462"/>
          <c:h val="0.721859345173768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درصد زير 15 سال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آستارا</c:v>
                </c:pt>
                <c:pt idx="1">
                  <c:v>آستانه</c:v>
                </c:pt>
                <c:pt idx="2">
                  <c:v>املش</c:v>
                </c:pt>
                <c:pt idx="3">
                  <c:v>انزلي</c:v>
                </c:pt>
                <c:pt idx="4">
                  <c:v>تالش</c:v>
                </c:pt>
                <c:pt idx="5">
                  <c:v>رشت</c:v>
                </c:pt>
                <c:pt idx="6">
                  <c:v>رضوانشهر</c:v>
                </c:pt>
                <c:pt idx="7">
                  <c:v>رودبار</c:v>
                </c:pt>
                <c:pt idx="8">
                  <c:v>رودسر</c:v>
                </c:pt>
                <c:pt idx="9">
                  <c:v>سياهكل</c:v>
                </c:pt>
                <c:pt idx="10">
                  <c:v>شفت</c:v>
                </c:pt>
                <c:pt idx="11">
                  <c:v>صومعه سرا</c:v>
                </c:pt>
                <c:pt idx="12">
                  <c:v>فومن</c:v>
                </c:pt>
                <c:pt idx="13">
                  <c:v>لاهيجان</c:v>
                </c:pt>
                <c:pt idx="14">
                  <c:v>لنگرود</c:v>
                </c:pt>
                <c:pt idx="15">
                  <c:v>ماسال</c:v>
                </c:pt>
                <c:pt idx="16">
                  <c:v>استان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23.810000000000002</c:v>
                </c:pt>
                <c:pt idx="1">
                  <c:v>16.309999999999999</c:v>
                </c:pt>
                <c:pt idx="2">
                  <c:v>14.28</c:v>
                </c:pt>
                <c:pt idx="3">
                  <c:v>16.79</c:v>
                </c:pt>
                <c:pt idx="4">
                  <c:v>23.91</c:v>
                </c:pt>
                <c:pt idx="5">
                  <c:v>17.47</c:v>
                </c:pt>
                <c:pt idx="6">
                  <c:v>20.779999999999998</c:v>
                </c:pt>
                <c:pt idx="7">
                  <c:v>14.860000000000001</c:v>
                </c:pt>
                <c:pt idx="8">
                  <c:v>15.01</c:v>
                </c:pt>
                <c:pt idx="9">
                  <c:v>15.02</c:v>
                </c:pt>
                <c:pt idx="10">
                  <c:v>15.44</c:v>
                </c:pt>
                <c:pt idx="11">
                  <c:v>17.41</c:v>
                </c:pt>
                <c:pt idx="12">
                  <c:v>15.62</c:v>
                </c:pt>
                <c:pt idx="13">
                  <c:v>15.84</c:v>
                </c:pt>
                <c:pt idx="14">
                  <c:v>14.34</c:v>
                </c:pt>
                <c:pt idx="15">
                  <c:v>18.95</c:v>
                </c:pt>
                <c:pt idx="16">
                  <c:v>17.64</c:v>
                </c:pt>
              </c:numCache>
            </c:numRef>
          </c:val>
        </c:ser>
        <c:dLbls/>
        <c:marker val="1"/>
        <c:axId val="71664768"/>
        <c:axId val="71666304"/>
      </c:lineChart>
      <c:catAx>
        <c:axId val="71664768"/>
        <c:scaling>
          <c:orientation val="minMax"/>
        </c:scaling>
        <c:axPos val="b"/>
        <c:tickLblPos val="nextTo"/>
        <c:crossAx val="71666304"/>
        <c:crosses val="autoZero"/>
        <c:auto val="1"/>
        <c:lblAlgn val="ctr"/>
        <c:lblOffset val="100"/>
      </c:catAx>
      <c:valAx>
        <c:axId val="71666304"/>
        <c:scaling>
          <c:orientation val="minMax"/>
        </c:scaling>
        <c:axPos val="l"/>
        <c:majorGridlines/>
        <c:numFmt formatCode="General" sourceLinked="1"/>
        <c:tickLblPos val="nextTo"/>
        <c:crossAx val="71664768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 b="1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fa-IR"/>
              <a:t>درصد 15 تا 64 سال 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8.1816092977731597E-2"/>
          <c:y val="0.10185831624768965"/>
          <c:w val="0.71344253760601462"/>
          <c:h val="0.721859345173768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درصد 15 تا 64 سال 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آستارا</c:v>
                </c:pt>
                <c:pt idx="1">
                  <c:v>آستانه</c:v>
                </c:pt>
                <c:pt idx="2">
                  <c:v>املش</c:v>
                </c:pt>
                <c:pt idx="3">
                  <c:v>انزلي</c:v>
                </c:pt>
                <c:pt idx="4">
                  <c:v>تالش</c:v>
                </c:pt>
                <c:pt idx="5">
                  <c:v>رشت</c:v>
                </c:pt>
                <c:pt idx="6">
                  <c:v>رضوانشهر</c:v>
                </c:pt>
                <c:pt idx="7">
                  <c:v>رودبار</c:v>
                </c:pt>
                <c:pt idx="8">
                  <c:v>رودسر</c:v>
                </c:pt>
                <c:pt idx="9">
                  <c:v>سياهكل</c:v>
                </c:pt>
                <c:pt idx="10">
                  <c:v>شفت</c:v>
                </c:pt>
                <c:pt idx="11">
                  <c:v>صومعه سرا</c:v>
                </c:pt>
                <c:pt idx="12">
                  <c:v>فومن</c:v>
                </c:pt>
                <c:pt idx="13">
                  <c:v>لاهيجان</c:v>
                </c:pt>
                <c:pt idx="14">
                  <c:v>لنگرود</c:v>
                </c:pt>
                <c:pt idx="15">
                  <c:v>ماسال</c:v>
                </c:pt>
                <c:pt idx="16">
                  <c:v>استان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69.77</c:v>
                </c:pt>
                <c:pt idx="1">
                  <c:v>69.81</c:v>
                </c:pt>
                <c:pt idx="2">
                  <c:v>73.23</c:v>
                </c:pt>
                <c:pt idx="3">
                  <c:v>71.58</c:v>
                </c:pt>
                <c:pt idx="4">
                  <c:v>69.910000000000011</c:v>
                </c:pt>
                <c:pt idx="5">
                  <c:v>72.89</c:v>
                </c:pt>
                <c:pt idx="6">
                  <c:v>70.649999999999991</c:v>
                </c:pt>
                <c:pt idx="7">
                  <c:v>70.11</c:v>
                </c:pt>
                <c:pt idx="8">
                  <c:v>71.77</c:v>
                </c:pt>
                <c:pt idx="9">
                  <c:v>70.48</c:v>
                </c:pt>
                <c:pt idx="10">
                  <c:v>73.569999999999993</c:v>
                </c:pt>
                <c:pt idx="11">
                  <c:v>70.7</c:v>
                </c:pt>
                <c:pt idx="12">
                  <c:v>71.959999999999994</c:v>
                </c:pt>
                <c:pt idx="13">
                  <c:v>69.040000000000006</c:v>
                </c:pt>
                <c:pt idx="14">
                  <c:v>70.86</c:v>
                </c:pt>
                <c:pt idx="15">
                  <c:v>71.25</c:v>
                </c:pt>
                <c:pt idx="16">
                  <c:v>71.33</c:v>
                </c:pt>
              </c:numCache>
            </c:numRef>
          </c:val>
        </c:ser>
        <c:dLbls/>
        <c:marker val="1"/>
        <c:axId val="96607616"/>
        <c:axId val="96642560"/>
      </c:lineChart>
      <c:catAx>
        <c:axId val="96607616"/>
        <c:scaling>
          <c:orientation val="minMax"/>
        </c:scaling>
        <c:axPos val="b"/>
        <c:tickLblPos val="nextTo"/>
        <c:crossAx val="96642560"/>
        <c:crosses val="autoZero"/>
        <c:auto val="1"/>
        <c:lblAlgn val="ctr"/>
        <c:lblOffset val="100"/>
      </c:catAx>
      <c:valAx>
        <c:axId val="96642560"/>
        <c:scaling>
          <c:orientation val="minMax"/>
        </c:scaling>
        <c:axPos val="l"/>
        <c:majorGridlines/>
        <c:numFmt formatCode="General" sourceLinked="1"/>
        <c:tickLblPos val="nextTo"/>
        <c:crossAx val="96607616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 b="1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fa-IR" dirty="0"/>
              <a:t>درصد </a:t>
            </a:r>
            <a:r>
              <a:rPr lang="fa-IR" dirty="0" smtClean="0"/>
              <a:t>65 سال و بالاتر</a:t>
            </a:r>
            <a:endParaRPr lang="fa-IR" dirty="0"/>
          </a:p>
        </c:rich>
      </c:tx>
      <c:layout/>
    </c:title>
    <c:plotArea>
      <c:layout>
        <c:manualLayout>
          <c:layoutTarget val="inner"/>
          <c:xMode val="edge"/>
          <c:yMode val="edge"/>
          <c:x val="8.1816092977731597E-2"/>
          <c:y val="0.10185831624768965"/>
          <c:w val="0.71344253760601462"/>
          <c:h val="0.721859345173768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درصد 65 سال و بالاتر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آستارا</c:v>
                </c:pt>
                <c:pt idx="1">
                  <c:v>آستانه</c:v>
                </c:pt>
                <c:pt idx="2">
                  <c:v>املش</c:v>
                </c:pt>
                <c:pt idx="3">
                  <c:v>انزلي</c:v>
                </c:pt>
                <c:pt idx="4">
                  <c:v>تالش</c:v>
                </c:pt>
                <c:pt idx="5">
                  <c:v>رشت</c:v>
                </c:pt>
                <c:pt idx="6">
                  <c:v>رضوانشهر</c:v>
                </c:pt>
                <c:pt idx="7">
                  <c:v>رودبار</c:v>
                </c:pt>
                <c:pt idx="8">
                  <c:v>رودسر</c:v>
                </c:pt>
                <c:pt idx="9">
                  <c:v>سياهكل</c:v>
                </c:pt>
                <c:pt idx="10">
                  <c:v>شفت</c:v>
                </c:pt>
                <c:pt idx="11">
                  <c:v>صومعه سرا</c:v>
                </c:pt>
                <c:pt idx="12">
                  <c:v>فومن</c:v>
                </c:pt>
                <c:pt idx="13">
                  <c:v>لاهيجان</c:v>
                </c:pt>
                <c:pt idx="14">
                  <c:v>لنگرود</c:v>
                </c:pt>
                <c:pt idx="15">
                  <c:v>ماسال</c:v>
                </c:pt>
                <c:pt idx="16">
                  <c:v>استان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6.42</c:v>
                </c:pt>
                <c:pt idx="1">
                  <c:v>13.88</c:v>
                </c:pt>
                <c:pt idx="2">
                  <c:v>12.49</c:v>
                </c:pt>
                <c:pt idx="3">
                  <c:v>11.629999999999999</c:v>
                </c:pt>
                <c:pt idx="4">
                  <c:v>6.1899999999999995</c:v>
                </c:pt>
                <c:pt idx="5">
                  <c:v>9.6399999999999988</c:v>
                </c:pt>
                <c:pt idx="6">
                  <c:v>8.57</c:v>
                </c:pt>
                <c:pt idx="7">
                  <c:v>15</c:v>
                </c:pt>
                <c:pt idx="8">
                  <c:v>13.209999999999999</c:v>
                </c:pt>
                <c:pt idx="9">
                  <c:v>14.5</c:v>
                </c:pt>
                <c:pt idx="10">
                  <c:v>11</c:v>
                </c:pt>
                <c:pt idx="11">
                  <c:v>11.9</c:v>
                </c:pt>
                <c:pt idx="12">
                  <c:v>12.42</c:v>
                </c:pt>
                <c:pt idx="13">
                  <c:v>15.12</c:v>
                </c:pt>
                <c:pt idx="14">
                  <c:v>14.8</c:v>
                </c:pt>
                <c:pt idx="15">
                  <c:v>9.8000000000000007</c:v>
                </c:pt>
                <c:pt idx="16">
                  <c:v>11.03</c:v>
                </c:pt>
              </c:numCache>
            </c:numRef>
          </c:val>
        </c:ser>
        <c:dLbls/>
        <c:marker val="1"/>
        <c:axId val="99224960"/>
        <c:axId val="99243136"/>
      </c:lineChart>
      <c:catAx>
        <c:axId val="99224960"/>
        <c:scaling>
          <c:orientation val="minMax"/>
        </c:scaling>
        <c:axPos val="b"/>
        <c:tickLblPos val="nextTo"/>
        <c:crossAx val="99243136"/>
        <c:crosses val="autoZero"/>
        <c:auto val="1"/>
        <c:lblAlgn val="ctr"/>
        <c:lblOffset val="100"/>
      </c:catAx>
      <c:valAx>
        <c:axId val="99243136"/>
        <c:scaling>
          <c:orientation val="minMax"/>
        </c:scaling>
        <c:axPos val="l"/>
        <c:majorGridlines/>
        <c:numFmt formatCode="General" sourceLinked="1"/>
        <c:tickLblPos val="nextTo"/>
        <c:crossAx val="9922496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fa-IR"/>
              <a:t>رشد طبيعي جمعيت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8.1816092977731597E-2"/>
          <c:y val="0.10185831624768965"/>
          <c:w val="0.71344253760601462"/>
          <c:h val="0.721859345173768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رشد طبيعي جمعيت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آستارا</c:v>
                </c:pt>
                <c:pt idx="1">
                  <c:v>آستانه</c:v>
                </c:pt>
                <c:pt idx="2">
                  <c:v>املش</c:v>
                </c:pt>
                <c:pt idx="3">
                  <c:v>انزلي</c:v>
                </c:pt>
                <c:pt idx="4">
                  <c:v>تالش</c:v>
                </c:pt>
                <c:pt idx="5">
                  <c:v>رشت</c:v>
                </c:pt>
                <c:pt idx="6">
                  <c:v>رضوانشهر</c:v>
                </c:pt>
                <c:pt idx="7">
                  <c:v>رودبار</c:v>
                </c:pt>
                <c:pt idx="8">
                  <c:v>رودسر</c:v>
                </c:pt>
                <c:pt idx="9">
                  <c:v>سياهكل</c:v>
                </c:pt>
                <c:pt idx="10">
                  <c:v>شفت</c:v>
                </c:pt>
                <c:pt idx="11">
                  <c:v>صومعه سرا</c:v>
                </c:pt>
                <c:pt idx="12">
                  <c:v>فومن</c:v>
                </c:pt>
                <c:pt idx="13">
                  <c:v>لاهيجان</c:v>
                </c:pt>
                <c:pt idx="14">
                  <c:v>لنگرود</c:v>
                </c:pt>
                <c:pt idx="15">
                  <c:v>ماسال</c:v>
                </c:pt>
                <c:pt idx="16">
                  <c:v>استان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1.29</c:v>
                </c:pt>
                <c:pt idx="1">
                  <c:v>8.0000000000000016E-2</c:v>
                </c:pt>
                <c:pt idx="2">
                  <c:v>3.0000000000000002E-2</c:v>
                </c:pt>
                <c:pt idx="3">
                  <c:v>0.18000000000000002</c:v>
                </c:pt>
                <c:pt idx="4">
                  <c:v>1.41</c:v>
                </c:pt>
                <c:pt idx="5">
                  <c:v>0.26</c:v>
                </c:pt>
                <c:pt idx="6">
                  <c:v>0.82000000000000006</c:v>
                </c:pt>
                <c:pt idx="7">
                  <c:v>9.0000000000000011E-2</c:v>
                </c:pt>
                <c:pt idx="8">
                  <c:v>0.1</c:v>
                </c:pt>
                <c:pt idx="9">
                  <c:v>-4.0000000000000008E-2</c:v>
                </c:pt>
                <c:pt idx="10">
                  <c:v>0</c:v>
                </c:pt>
                <c:pt idx="11">
                  <c:v>0.15000000000000002</c:v>
                </c:pt>
                <c:pt idx="12">
                  <c:v>2.0000000000000004E-2</c:v>
                </c:pt>
                <c:pt idx="13">
                  <c:v>0.14000000000000001</c:v>
                </c:pt>
                <c:pt idx="14">
                  <c:v>3.0000000000000002E-2</c:v>
                </c:pt>
                <c:pt idx="15">
                  <c:v>0.59</c:v>
                </c:pt>
                <c:pt idx="16">
                  <c:v>0.36000000000000004</c:v>
                </c:pt>
              </c:numCache>
            </c:numRef>
          </c:val>
        </c:ser>
        <c:dLbls/>
        <c:marker val="1"/>
        <c:axId val="99264384"/>
        <c:axId val="99265920"/>
      </c:lineChart>
      <c:catAx>
        <c:axId val="99264384"/>
        <c:scaling>
          <c:orientation val="minMax"/>
        </c:scaling>
        <c:axPos val="b"/>
        <c:tickLblPos val="nextTo"/>
        <c:crossAx val="99265920"/>
        <c:crosses val="autoZero"/>
        <c:auto val="1"/>
        <c:lblAlgn val="ctr"/>
        <c:lblOffset val="100"/>
      </c:catAx>
      <c:valAx>
        <c:axId val="99265920"/>
        <c:scaling>
          <c:orientation val="minMax"/>
        </c:scaling>
        <c:axPos val="l"/>
        <c:majorGridlines/>
        <c:numFmt formatCode="General" sourceLinked="1"/>
        <c:tickLblPos val="nextTo"/>
        <c:crossAx val="99264384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 b="1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fa-IR"/>
              <a:t>در صد زنان شوهر دار 15 تا 49 سال 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8.1816092977731597E-2"/>
          <c:y val="0.10185831624768965"/>
          <c:w val="0.71344253760601462"/>
          <c:h val="0.721859345173768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درصد زنان شوهر دار 15 تا 49 سال 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آستارا</c:v>
                </c:pt>
                <c:pt idx="1">
                  <c:v>آستانه</c:v>
                </c:pt>
                <c:pt idx="2">
                  <c:v>املش</c:v>
                </c:pt>
                <c:pt idx="3">
                  <c:v>انزلي</c:v>
                </c:pt>
                <c:pt idx="4">
                  <c:v>تالش</c:v>
                </c:pt>
                <c:pt idx="5">
                  <c:v>رشت</c:v>
                </c:pt>
                <c:pt idx="6">
                  <c:v>رضوانشهر</c:v>
                </c:pt>
                <c:pt idx="7">
                  <c:v>رودبار</c:v>
                </c:pt>
                <c:pt idx="8">
                  <c:v>رودسر</c:v>
                </c:pt>
                <c:pt idx="9">
                  <c:v>سياهكل</c:v>
                </c:pt>
                <c:pt idx="10">
                  <c:v>شفت</c:v>
                </c:pt>
                <c:pt idx="11">
                  <c:v>صومعه سرا</c:v>
                </c:pt>
                <c:pt idx="12">
                  <c:v>فومن</c:v>
                </c:pt>
                <c:pt idx="13">
                  <c:v>لاهيجان</c:v>
                </c:pt>
                <c:pt idx="14">
                  <c:v>لنگرود</c:v>
                </c:pt>
                <c:pt idx="15">
                  <c:v>ماسال</c:v>
                </c:pt>
                <c:pt idx="16">
                  <c:v>استان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69.669999999999987</c:v>
                </c:pt>
                <c:pt idx="1">
                  <c:v>72.89</c:v>
                </c:pt>
                <c:pt idx="2">
                  <c:v>61.949999999999996</c:v>
                </c:pt>
                <c:pt idx="3">
                  <c:v>67.27</c:v>
                </c:pt>
                <c:pt idx="4">
                  <c:v>70.34</c:v>
                </c:pt>
                <c:pt idx="5">
                  <c:v>70.910000000000011</c:v>
                </c:pt>
                <c:pt idx="6">
                  <c:v>69.8</c:v>
                </c:pt>
                <c:pt idx="7">
                  <c:v>56.87</c:v>
                </c:pt>
                <c:pt idx="8">
                  <c:v>63.83</c:v>
                </c:pt>
                <c:pt idx="9">
                  <c:v>56.51</c:v>
                </c:pt>
                <c:pt idx="10">
                  <c:v>60.71</c:v>
                </c:pt>
                <c:pt idx="11">
                  <c:v>64.440000000000012</c:v>
                </c:pt>
                <c:pt idx="12">
                  <c:v>58.93</c:v>
                </c:pt>
                <c:pt idx="13">
                  <c:v>68.53</c:v>
                </c:pt>
                <c:pt idx="14">
                  <c:v>67.83</c:v>
                </c:pt>
                <c:pt idx="15">
                  <c:v>62.77</c:v>
                </c:pt>
                <c:pt idx="16">
                  <c:v>67.03</c:v>
                </c:pt>
              </c:numCache>
            </c:numRef>
          </c:val>
        </c:ser>
        <c:dLbls/>
        <c:marker val="1"/>
        <c:axId val="99340672"/>
        <c:axId val="99342208"/>
      </c:lineChart>
      <c:catAx>
        <c:axId val="99340672"/>
        <c:scaling>
          <c:orientation val="minMax"/>
        </c:scaling>
        <c:axPos val="b"/>
        <c:tickLblPos val="nextTo"/>
        <c:crossAx val="99342208"/>
        <c:crosses val="autoZero"/>
        <c:auto val="1"/>
        <c:lblAlgn val="ctr"/>
        <c:lblOffset val="100"/>
      </c:catAx>
      <c:valAx>
        <c:axId val="99342208"/>
        <c:scaling>
          <c:orientation val="minMax"/>
        </c:scaling>
        <c:axPos val="l"/>
        <c:majorGridlines/>
        <c:numFmt formatCode="General" sourceLinked="1"/>
        <c:tickLblPos val="nextTo"/>
        <c:crossAx val="993406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856003143819665"/>
          <c:y val="0.14959085985395559"/>
          <c:w val="0.16500003213600695"/>
          <c:h val="0.44795874953288023"/>
        </c:manualLayout>
      </c:layout>
    </c:legend>
    <c:plotVisOnly val="1"/>
    <c:dispBlanksAs val="gap"/>
  </c:chart>
  <c:txPr>
    <a:bodyPr/>
    <a:lstStyle/>
    <a:p>
      <a:pPr>
        <a:defRPr sz="1800" b="1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fa-IR"/>
              <a:t>درصد خانوار استفاده کننده از نمک ید دار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8.1816092977731597E-2"/>
          <c:y val="0.10185831624768965"/>
          <c:w val="0.71344253760601462"/>
          <c:h val="0.721859345173768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در صد خانوار استفاده کننده از نمک ید دار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آستارا</c:v>
                </c:pt>
                <c:pt idx="1">
                  <c:v>آستانه</c:v>
                </c:pt>
                <c:pt idx="2">
                  <c:v>املش</c:v>
                </c:pt>
                <c:pt idx="3">
                  <c:v>انزلي</c:v>
                </c:pt>
                <c:pt idx="4">
                  <c:v>تالش</c:v>
                </c:pt>
                <c:pt idx="5">
                  <c:v>رشت</c:v>
                </c:pt>
                <c:pt idx="6">
                  <c:v>رضوانشهر</c:v>
                </c:pt>
                <c:pt idx="7">
                  <c:v>رودبار</c:v>
                </c:pt>
                <c:pt idx="8">
                  <c:v>رودسر</c:v>
                </c:pt>
                <c:pt idx="9">
                  <c:v>سياهكل</c:v>
                </c:pt>
                <c:pt idx="10">
                  <c:v>شفت</c:v>
                </c:pt>
                <c:pt idx="11">
                  <c:v>صومعه سرا</c:v>
                </c:pt>
                <c:pt idx="12">
                  <c:v>فومن</c:v>
                </c:pt>
                <c:pt idx="13">
                  <c:v>لاهيجان</c:v>
                </c:pt>
                <c:pt idx="14">
                  <c:v>لنگرود</c:v>
                </c:pt>
                <c:pt idx="15">
                  <c:v>ماسال</c:v>
                </c:pt>
                <c:pt idx="16">
                  <c:v>استان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99.5</c:v>
                </c:pt>
                <c:pt idx="1">
                  <c:v>99.940000000000012</c:v>
                </c:pt>
                <c:pt idx="2">
                  <c:v>99.78</c:v>
                </c:pt>
                <c:pt idx="3">
                  <c:v>98.460000000000008</c:v>
                </c:pt>
                <c:pt idx="4">
                  <c:v>99.55</c:v>
                </c:pt>
                <c:pt idx="5">
                  <c:v>99.82</c:v>
                </c:pt>
                <c:pt idx="6">
                  <c:v>99.97</c:v>
                </c:pt>
                <c:pt idx="7">
                  <c:v>99.669999999999987</c:v>
                </c:pt>
                <c:pt idx="8">
                  <c:v>99.93</c:v>
                </c:pt>
                <c:pt idx="9">
                  <c:v>99.85</c:v>
                </c:pt>
                <c:pt idx="10">
                  <c:v>99.06</c:v>
                </c:pt>
                <c:pt idx="11">
                  <c:v>99.179999999999993</c:v>
                </c:pt>
                <c:pt idx="12">
                  <c:v>98.410000000000011</c:v>
                </c:pt>
                <c:pt idx="13">
                  <c:v>99.88</c:v>
                </c:pt>
                <c:pt idx="14">
                  <c:v>99.95</c:v>
                </c:pt>
                <c:pt idx="15">
                  <c:v>95.19</c:v>
                </c:pt>
                <c:pt idx="16">
                  <c:v>99.5</c:v>
                </c:pt>
              </c:numCache>
            </c:numRef>
          </c:val>
        </c:ser>
        <c:dLbls/>
        <c:marker val="1"/>
        <c:axId val="99773056"/>
        <c:axId val="99778944"/>
      </c:lineChart>
      <c:catAx>
        <c:axId val="99773056"/>
        <c:scaling>
          <c:orientation val="minMax"/>
        </c:scaling>
        <c:axPos val="b"/>
        <c:tickLblPos val="nextTo"/>
        <c:crossAx val="99778944"/>
        <c:crosses val="autoZero"/>
        <c:auto val="1"/>
        <c:lblAlgn val="ctr"/>
        <c:lblOffset val="100"/>
      </c:catAx>
      <c:valAx>
        <c:axId val="99778944"/>
        <c:scaling>
          <c:orientation val="minMax"/>
        </c:scaling>
        <c:axPos val="l"/>
        <c:majorGridlines/>
        <c:numFmt formatCode="General" sourceLinked="1"/>
        <c:tickLblPos val="nextTo"/>
        <c:crossAx val="997730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934625262023241"/>
          <c:y val="0.26182586404540925"/>
          <c:w val="0.18190816263757656"/>
          <c:h val="0.32169436981749516"/>
        </c:manualLayout>
      </c:layout>
    </c:legend>
    <c:plotVisOnly val="1"/>
    <c:dispBlanksAs val="gap"/>
  </c:chart>
  <c:txPr>
    <a:bodyPr/>
    <a:lstStyle/>
    <a:p>
      <a:pPr>
        <a:defRPr sz="1800" b="1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fa-IR"/>
              <a:t>ميزان خام مواليد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8.1816092977731597E-2"/>
          <c:y val="0.10185831624768965"/>
          <c:w val="0.71344253760601462"/>
          <c:h val="0.721859345173768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ميزان خام مواليد</c:v>
                </c:pt>
              </c:strCache>
            </c:strRef>
          </c:tx>
          <c:cat>
            <c:strRef>
              <c:f>Sheet1!$A$2:$A$18</c:f>
              <c:strCache>
                <c:ptCount val="17"/>
                <c:pt idx="0">
                  <c:v>آستارا</c:v>
                </c:pt>
                <c:pt idx="1">
                  <c:v>آستانه</c:v>
                </c:pt>
                <c:pt idx="2">
                  <c:v>املش</c:v>
                </c:pt>
                <c:pt idx="3">
                  <c:v>انزلي</c:v>
                </c:pt>
                <c:pt idx="4">
                  <c:v>تالش</c:v>
                </c:pt>
                <c:pt idx="5">
                  <c:v>رشت</c:v>
                </c:pt>
                <c:pt idx="6">
                  <c:v>رضوانشهر</c:v>
                </c:pt>
                <c:pt idx="7">
                  <c:v>رودبار</c:v>
                </c:pt>
                <c:pt idx="8">
                  <c:v>رودسر</c:v>
                </c:pt>
                <c:pt idx="9">
                  <c:v>سياهكل</c:v>
                </c:pt>
                <c:pt idx="10">
                  <c:v>شفت</c:v>
                </c:pt>
                <c:pt idx="11">
                  <c:v>صومعه سرا</c:v>
                </c:pt>
                <c:pt idx="12">
                  <c:v>فومن</c:v>
                </c:pt>
                <c:pt idx="13">
                  <c:v>لاهيجان</c:v>
                </c:pt>
                <c:pt idx="14">
                  <c:v>لنگرود</c:v>
                </c:pt>
                <c:pt idx="15">
                  <c:v>ماسال</c:v>
                </c:pt>
                <c:pt idx="16">
                  <c:v>استان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17.989999999999991</c:v>
                </c:pt>
                <c:pt idx="1">
                  <c:v>9.82</c:v>
                </c:pt>
                <c:pt idx="2">
                  <c:v>8.65</c:v>
                </c:pt>
                <c:pt idx="3">
                  <c:v>10.01</c:v>
                </c:pt>
                <c:pt idx="4">
                  <c:v>18.670000000000005</c:v>
                </c:pt>
                <c:pt idx="5">
                  <c:v>9.66</c:v>
                </c:pt>
                <c:pt idx="6">
                  <c:v>13.39</c:v>
                </c:pt>
                <c:pt idx="7">
                  <c:v>8.58</c:v>
                </c:pt>
                <c:pt idx="8">
                  <c:v>8.7800000000000011</c:v>
                </c:pt>
                <c:pt idx="9">
                  <c:v>8.59</c:v>
                </c:pt>
                <c:pt idx="10">
                  <c:v>7.1899999999999995</c:v>
                </c:pt>
                <c:pt idx="11">
                  <c:v>9.94</c:v>
                </c:pt>
                <c:pt idx="12">
                  <c:v>8.31</c:v>
                </c:pt>
                <c:pt idx="13">
                  <c:v>10.18</c:v>
                </c:pt>
                <c:pt idx="14">
                  <c:v>7.92</c:v>
                </c:pt>
                <c:pt idx="15">
                  <c:v>11.96</c:v>
                </c:pt>
                <c:pt idx="16">
                  <c:v>10.82</c:v>
                </c:pt>
              </c:numCache>
            </c:numRef>
          </c:val>
        </c:ser>
        <c:dLbls/>
        <c:marker val="1"/>
        <c:axId val="99857536"/>
        <c:axId val="99859072"/>
      </c:lineChart>
      <c:catAx>
        <c:axId val="99857536"/>
        <c:scaling>
          <c:orientation val="minMax"/>
        </c:scaling>
        <c:axPos val="b"/>
        <c:tickLblPos val="nextTo"/>
        <c:crossAx val="99859072"/>
        <c:crosses val="autoZero"/>
        <c:auto val="1"/>
        <c:lblAlgn val="ctr"/>
        <c:lblOffset val="100"/>
      </c:catAx>
      <c:valAx>
        <c:axId val="99859072"/>
        <c:scaling>
          <c:orientation val="minMax"/>
        </c:scaling>
        <c:axPos val="l"/>
        <c:majorGridlines/>
        <c:numFmt formatCode="General" sourceLinked="1"/>
        <c:tickLblPos val="nextTo"/>
        <c:crossAx val="99857536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 b="1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093D0BF-2A0F-4DDF-A79B-DEA3B2150EE6}" type="datetimeFigureOut">
              <a:rPr lang="fa-IR" smtClean="0"/>
              <a:pPr/>
              <a:t>1437/03/25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86AB767-EA6D-4E74-9F93-55B14619C6F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D0BF-2A0F-4DDF-A79B-DEA3B2150EE6}" type="datetimeFigureOut">
              <a:rPr lang="fa-IR" smtClean="0"/>
              <a:pPr/>
              <a:t>1437/03/25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B767-EA6D-4E74-9F93-55B14619C6F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D0BF-2A0F-4DDF-A79B-DEA3B2150EE6}" type="datetimeFigureOut">
              <a:rPr lang="fa-IR" smtClean="0"/>
              <a:pPr/>
              <a:t>1437/03/25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B767-EA6D-4E74-9F93-55B14619C6F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093D0BF-2A0F-4DDF-A79B-DEA3B2150EE6}" type="datetimeFigureOut">
              <a:rPr lang="fa-IR" smtClean="0"/>
              <a:pPr/>
              <a:t>1437/03/25</a:t>
            </a:fld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86AB767-EA6D-4E74-9F93-55B14619C6F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093D0BF-2A0F-4DDF-A79B-DEA3B2150EE6}" type="datetimeFigureOut">
              <a:rPr lang="fa-IR" smtClean="0"/>
              <a:pPr/>
              <a:t>1437/03/25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a-I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86AB767-EA6D-4E74-9F93-55B14619C6F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D0BF-2A0F-4DDF-A79B-DEA3B2150EE6}" type="datetimeFigureOut">
              <a:rPr lang="fa-IR" smtClean="0"/>
              <a:pPr/>
              <a:t>1437/03/25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B767-EA6D-4E74-9F93-55B14619C6F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D0BF-2A0F-4DDF-A79B-DEA3B2150EE6}" type="datetimeFigureOut">
              <a:rPr lang="fa-IR" smtClean="0"/>
              <a:pPr/>
              <a:t>1437/03/25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B767-EA6D-4E74-9F93-55B14619C6F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093D0BF-2A0F-4DDF-A79B-DEA3B2150EE6}" type="datetimeFigureOut">
              <a:rPr lang="fa-IR" smtClean="0"/>
              <a:pPr/>
              <a:t>1437/03/25</a:t>
            </a:fld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6AB767-EA6D-4E74-9F93-55B14619C6F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D0BF-2A0F-4DDF-A79B-DEA3B2150EE6}" type="datetimeFigureOut">
              <a:rPr lang="fa-IR" smtClean="0"/>
              <a:pPr/>
              <a:t>1437/03/25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AB767-EA6D-4E74-9F93-55B14619C6F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093D0BF-2A0F-4DDF-A79B-DEA3B2150EE6}" type="datetimeFigureOut">
              <a:rPr lang="fa-IR" smtClean="0"/>
              <a:pPr/>
              <a:t>1437/03/25</a:t>
            </a:fld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86AB767-EA6D-4E74-9F93-55B14619C6F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093D0BF-2A0F-4DDF-A79B-DEA3B2150EE6}" type="datetimeFigureOut">
              <a:rPr lang="fa-IR" smtClean="0"/>
              <a:pPr/>
              <a:t>1437/03/25</a:t>
            </a:fld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6AB767-EA6D-4E74-9F93-55B14619C6F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093D0BF-2A0F-4DDF-A79B-DEA3B2150EE6}" type="datetimeFigureOut">
              <a:rPr lang="fa-IR" smtClean="0"/>
              <a:pPr/>
              <a:t>1437/03/25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86AB767-EA6D-4E74-9F93-55B14619C6FE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571480"/>
            <a:ext cx="7772400" cy="2714644"/>
          </a:xfrm>
        </p:spPr>
        <p:txBody>
          <a:bodyPr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fa-IR" dirty="0" smtClean="0">
                <a:cs typeface="B Titr" pitchFamily="2" charset="-78"/>
              </a:rPr>
              <a:t>بررسي </a:t>
            </a:r>
            <a:r>
              <a:rPr lang="fa-IR" dirty="0" smtClean="0">
                <a:cs typeface="B Titr" pitchFamily="2" charset="-78"/>
              </a:rPr>
              <a:t>شاخص </a:t>
            </a:r>
            <a:r>
              <a:rPr lang="fa-IR" dirty="0" smtClean="0">
                <a:cs typeface="B Titr" pitchFamily="2" charset="-78"/>
              </a:rPr>
              <a:t>هاي زيج حياتي شهرستان هاي تابعه و استان گيلان در سال </a:t>
            </a:r>
            <a:r>
              <a:rPr lang="fa-IR" dirty="0" smtClean="0">
                <a:cs typeface="B Titr" pitchFamily="2" charset="-78"/>
              </a:rPr>
              <a:t>1393</a:t>
            </a:r>
            <a:endParaRPr lang="fa-IR" dirty="0">
              <a:cs typeface="B Titr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5213" y="908720"/>
            <a:ext cx="784887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sz="2000" b="1" dirty="0" smtClean="0">
                <a:cs typeface="B Titr" pitchFamily="2" charset="-78"/>
              </a:rPr>
              <a:t>درصد </a:t>
            </a:r>
            <a:r>
              <a:rPr lang="fa-IR" sz="2000" b="1" dirty="0">
                <a:cs typeface="B Titr" pitchFamily="2" charset="-78"/>
              </a:rPr>
              <a:t>جمعیت بالاي 65 سال :                    </a:t>
            </a:r>
            <a:endParaRPr lang="fa-IR" sz="2000" b="1" dirty="0" smtClean="0">
              <a:cs typeface="B Titr" pitchFamily="2" charset="-78"/>
            </a:endParaRPr>
          </a:p>
          <a:p>
            <a:pPr>
              <a:buFont typeface="Arial" charset="0"/>
              <a:buNone/>
            </a:pPr>
            <a:endParaRPr lang="fa-IR" sz="2000" b="1" dirty="0" smtClean="0">
              <a:cs typeface="B Titr" pitchFamily="2" charset="-78"/>
            </a:endParaRPr>
          </a:p>
          <a:p>
            <a:pPr>
              <a:buFont typeface="Arial" charset="0"/>
              <a:buNone/>
            </a:pPr>
            <a:endParaRPr lang="fa-IR" sz="2000" b="1" dirty="0">
              <a:cs typeface="B Titr" pitchFamily="2" charset="-78"/>
            </a:endParaRPr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          </a:t>
            </a:r>
            <a:r>
              <a:rPr lang="fa-IR" b="1" dirty="0" smtClean="0"/>
              <a:t>  جمعيت </a:t>
            </a:r>
            <a:r>
              <a:rPr lang="fa-IR" b="1" dirty="0"/>
              <a:t>بالاي 65سال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100    *    </a:t>
            </a:r>
            <a:r>
              <a:rPr lang="fa-IR" b="1" dirty="0" smtClean="0"/>
              <a:t>------------------------ </a:t>
            </a: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               </a:t>
            </a:r>
            <a:r>
              <a:rPr lang="fa-IR" b="1" dirty="0" smtClean="0"/>
              <a:t>   </a:t>
            </a:r>
            <a:r>
              <a:rPr lang="fa-IR" b="1" dirty="0"/>
              <a:t>جمعيت كل </a:t>
            </a:r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جمعيت بالای 65 سال شهرستان فومن </a:t>
            </a:r>
            <a:r>
              <a:rPr lang="fa-IR" b="1" dirty="0" smtClean="0"/>
              <a:t>6821 </a:t>
            </a:r>
            <a:r>
              <a:rPr lang="fa-IR" b="1" dirty="0"/>
              <a:t>نفر</a:t>
            </a:r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جمعيت روستايي شهرستان فومن </a:t>
            </a:r>
            <a:r>
              <a:rPr lang="fa-IR" b="1" dirty="0" smtClean="0"/>
              <a:t>54898  </a:t>
            </a:r>
            <a:r>
              <a:rPr lang="fa-IR" b="1" dirty="0"/>
              <a:t>نفر </a:t>
            </a:r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              </a:t>
            </a:r>
            <a:r>
              <a:rPr lang="fa-IR" b="1" dirty="0" smtClean="0"/>
              <a:t>        6821</a:t>
            </a: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</a:t>
            </a:r>
            <a:r>
              <a:rPr lang="fa-IR" b="1" dirty="0" smtClean="0"/>
              <a:t>12.42   </a:t>
            </a:r>
            <a:r>
              <a:rPr lang="fa-IR" b="1" dirty="0"/>
              <a:t>=  100    * -------------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           </a:t>
            </a:r>
            <a:r>
              <a:rPr lang="fa-IR" b="1" dirty="0" smtClean="0"/>
              <a:t>         54898</a:t>
            </a: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xmlns="" val="2716817999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xmlns="" val="2905516315"/>
              </p:ext>
            </p:extLst>
          </p:nvPr>
        </p:nvGraphicFramePr>
        <p:xfrm>
          <a:off x="251520" y="260648"/>
          <a:ext cx="8712968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60478748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06625" y="1556792"/>
            <a:ext cx="741682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fa-IR" sz="2000" b="1" dirty="0">
                <a:cs typeface="B Titr" pitchFamily="2" charset="-78"/>
              </a:rPr>
              <a:t>رشد طبيعي جمعيت:  </a:t>
            </a:r>
            <a:endParaRPr lang="fa-IR" sz="2000" b="1" dirty="0" smtClean="0">
              <a:cs typeface="B Titr" pitchFamily="2" charset="-78"/>
            </a:endParaRPr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</a:t>
            </a: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ميزان مرگ  - ميزان مواليد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------------------------------- 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               10</a:t>
            </a:r>
          </a:p>
          <a:p>
            <a:pPr>
              <a:buFont typeface="Arial" charset="0"/>
              <a:buNone/>
            </a:pPr>
            <a:r>
              <a:rPr lang="fa-IR" b="1" dirty="0"/>
              <a:t>ميزان مواليد  شهرستان      </a:t>
            </a:r>
            <a:r>
              <a:rPr lang="fa-IR" b="1" dirty="0" smtClean="0"/>
              <a:t>8.30  </a:t>
            </a:r>
            <a:endParaRPr lang="fa-IR" b="1" dirty="0"/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ميزان مرگ شهرستان    </a:t>
            </a:r>
            <a:r>
              <a:rPr lang="fa-IR" b="1" dirty="0" smtClean="0"/>
              <a:t>     8.12</a:t>
            </a:r>
            <a:endParaRPr lang="fa-IR" b="1" dirty="0"/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        </a:t>
            </a:r>
            <a:r>
              <a:rPr lang="fa-IR" b="1" dirty="0" smtClean="0"/>
              <a:t>8.12 </a:t>
            </a:r>
            <a:r>
              <a:rPr lang="fa-IR" b="1" dirty="0"/>
              <a:t>-   </a:t>
            </a:r>
            <a:r>
              <a:rPr lang="fa-IR" b="1" dirty="0" smtClean="0"/>
              <a:t>8.30  </a:t>
            </a: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</a:t>
            </a:r>
            <a:r>
              <a:rPr lang="fa-IR" b="1" dirty="0" smtClean="0"/>
              <a:t>0.02=   </a:t>
            </a:r>
            <a:r>
              <a:rPr lang="fa-IR" b="1" dirty="0"/>
              <a:t>---------------------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               10  </a:t>
            </a:r>
          </a:p>
        </p:txBody>
      </p:sp>
    </p:spTree>
    <p:extLst>
      <p:ext uri="{BB962C8B-B14F-4D97-AF65-F5344CB8AC3E}">
        <p14:creationId xmlns:p14="http://schemas.microsoft.com/office/powerpoint/2010/main" xmlns="" val="2955600731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xmlns="" val="1342974674"/>
              </p:ext>
            </p:extLst>
          </p:nvPr>
        </p:nvGraphicFramePr>
        <p:xfrm>
          <a:off x="251520" y="260648"/>
          <a:ext cx="8712968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381326774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844" y="188640"/>
            <a:ext cx="8677628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fa-IR" sz="1600" b="1" dirty="0" smtClean="0">
                <a:cs typeface="B Titr" pitchFamily="2" charset="-78"/>
              </a:rPr>
              <a:t>در صد زنان شوهر دار </a:t>
            </a:r>
            <a:r>
              <a:rPr lang="fa-IR" sz="1600" b="1" dirty="0" smtClean="0">
                <a:cs typeface="B Titr" pitchFamily="2" charset="-78"/>
              </a:rPr>
              <a:t>15یا 10 </a:t>
            </a:r>
            <a:r>
              <a:rPr lang="fa-IR" sz="1600" b="1" dirty="0" smtClean="0">
                <a:cs typeface="B Titr" pitchFamily="2" charset="-78"/>
              </a:rPr>
              <a:t>تا 49 سال :                                      </a:t>
            </a:r>
            <a:endParaRPr lang="fa-IR" sz="1600" b="1" dirty="0">
              <a:cs typeface="B Titr" pitchFamily="2" charset="-78"/>
            </a:endParaRPr>
          </a:p>
          <a:p>
            <a:pPr>
              <a:buFont typeface="Arial" charset="0"/>
              <a:buNone/>
            </a:pPr>
            <a:r>
              <a:rPr lang="fa-IR" sz="1600" b="1" dirty="0"/>
              <a:t>                      </a:t>
            </a:r>
            <a:r>
              <a:rPr lang="fa-IR" sz="1600" b="1" dirty="0" smtClean="0"/>
              <a:t>                   8368                                       جمعیت </a:t>
            </a:r>
            <a:r>
              <a:rPr lang="fa-IR" sz="1600" b="1" dirty="0" smtClean="0"/>
              <a:t>زنان شوهردار </a:t>
            </a:r>
            <a:r>
              <a:rPr lang="fa-IR" sz="1600" b="1" dirty="0" smtClean="0"/>
              <a:t>10یا 15 </a:t>
            </a:r>
            <a:r>
              <a:rPr lang="fa-IR" sz="1600" b="1" dirty="0" smtClean="0"/>
              <a:t>تا 49 ساله  </a:t>
            </a:r>
            <a:endParaRPr lang="fa-IR" sz="1600" b="1" dirty="0"/>
          </a:p>
          <a:p>
            <a:pPr>
              <a:buFont typeface="Arial" charset="0"/>
              <a:buNone/>
            </a:pPr>
            <a:r>
              <a:rPr lang="fa-IR" sz="1600" b="1" dirty="0"/>
              <a:t>          </a:t>
            </a:r>
            <a:r>
              <a:rPr lang="fa-IR" sz="1600" b="1" dirty="0" smtClean="0"/>
              <a:t>58.93   =  100  * ---------------                 </a:t>
            </a:r>
            <a:r>
              <a:rPr lang="fa-IR" sz="1600" b="1" dirty="0" smtClean="0"/>
              <a:t>100   *   </a:t>
            </a:r>
            <a:r>
              <a:rPr lang="fa-IR" sz="1600" b="1" dirty="0" smtClean="0"/>
              <a:t>-------------------------------------------------</a:t>
            </a:r>
            <a:endParaRPr lang="fa-IR" sz="1600" b="1" dirty="0"/>
          </a:p>
          <a:p>
            <a:pPr>
              <a:buFont typeface="Arial" charset="0"/>
              <a:buNone/>
            </a:pPr>
            <a:r>
              <a:rPr lang="fa-IR" sz="1600" b="1" dirty="0"/>
              <a:t>             </a:t>
            </a:r>
            <a:r>
              <a:rPr lang="fa-IR" sz="1600" b="1" dirty="0" smtClean="0"/>
              <a:t>                            14200                                        کل </a:t>
            </a:r>
            <a:r>
              <a:rPr lang="fa-IR" sz="1600" b="1" dirty="0" smtClean="0"/>
              <a:t>جمعیت زنان </a:t>
            </a:r>
            <a:r>
              <a:rPr lang="fa-IR" sz="1600" b="1" dirty="0" smtClean="0"/>
              <a:t>10یا 15 </a:t>
            </a:r>
            <a:r>
              <a:rPr lang="fa-IR" sz="1600" b="1" dirty="0" smtClean="0"/>
              <a:t>تا 49 ساله </a:t>
            </a:r>
            <a:endParaRPr lang="fa-IR" sz="1600" b="1" dirty="0"/>
          </a:p>
          <a:p>
            <a:pPr>
              <a:buFont typeface="Arial" charset="0"/>
              <a:buNone/>
            </a:pPr>
            <a:r>
              <a:rPr lang="fa-IR" sz="1600" b="1" dirty="0" smtClean="0"/>
              <a:t>   </a:t>
            </a:r>
            <a:r>
              <a:rPr lang="fa-IR" sz="1600" b="1" dirty="0" smtClean="0">
                <a:cs typeface="B Titr" pitchFamily="2" charset="-78"/>
              </a:rPr>
              <a:t>توجه </a:t>
            </a:r>
            <a:r>
              <a:rPr lang="fa-IR" sz="1600" b="1" dirty="0" smtClean="0">
                <a:cs typeface="B Titr" pitchFamily="2" charset="-78"/>
              </a:rPr>
              <a:t>:</a:t>
            </a:r>
          </a:p>
          <a:p>
            <a:pPr>
              <a:buFont typeface="Arial" charset="0"/>
              <a:buNone/>
            </a:pPr>
            <a:endParaRPr lang="fa-IR" sz="1600" b="1" dirty="0" smtClean="0">
              <a:cs typeface="B Titr" pitchFamily="2" charset="-78"/>
            </a:endParaRPr>
          </a:p>
          <a:p>
            <a:pPr>
              <a:buFont typeface="Arial" charset="0"/>
              <a:buNone/>
            </a:pPr>
            <a:r>
              <a:rPr lang="fa-IR" sz="1600" b="1" dirty="0" smtClean="0"/>
              <a:t>(( شاخص های آماری زنان شوهر دار 10 تا 49 ساله بی فرزند و تک فرزند با توجه به دستورالعمل وزارت بهداشت برای زیج شهری و روستایی  از سال 94 قابل اجراست ))</a:t>
            </a:r>
          </a:p>
          <a:p>
            <a:pPr>
              <a:buFont typeface="Arial" charset="0"/>
              <a:buNone/>
            </a:pPr>
            <a:endParaRPr lang="fa-IR" sz="1600" b="1" dirty="0" smtClean="0"/>
          </a:p>
          <a:p>
            <a:pPr marL="285750" indent="-285750">
              <a:buFontTx/>
              <a:buChar char="-"/>
            </a:pPr>
            <a:r>
              <a:rPr lang="fa-IR" sz="1600" b="1" dirty="0" smtClean="0"/>
              <a:t>تک فرزند : زوجین دارای یک فرزند 2 تا  2 سال 11 ماه و 29 روز هستند و تصمیمی برای بارداری ندارند وعدد مربوطه  به روش تجمیعی در زیج  ثبت می گردد . </a:t>
            </a:r>
          </a:p>
          <a:p>
            <a:endParaRPr lang="fa-IR" sz="1600" b="1" dirty="0" smtClean="0"/>
          </a:p>
          <a:p>
            <a:pPr marL="285750" indent="-285750">
              <a:buFontTx/>
              <a:buChar char="-"/>
            </a:pPr>
            <a:r>
              <a:rPr lang="fa-IR" sz="1600" b="1" dirty="0" smtClean="0"/>
              <a:t>بدون  </a:t>
            </a:r>
            <a:r>
              <a:rPr lang="fa-IR" sz="1600" b="1" dirty="0"/>
              <a:t>فرزند </a:t>
            </a:r>
            <a:r>
              <a:rPr lang="fa-IR" sz="1600" b="1" dirty="0" smtClean="0"/>
              <a:t>:درصورتی که  زوجین از زندگی مشترکشان بر اساس پرونده خانوار 24 ماه گذشته و زن سابقه سقط یا مرده زایی نداشته باشد و در حال حاضر باردار نباشد . </a:t>
            </a:r>
          </a:p>
          <a:p>
            <a:endParaRPr lang="fa-IR" sz="1600" b="1" dirty="0"/>
          </a:p>
          <a:p>
            <a:pPr>
              <a:buFont typeface="Arial" charset="0"/>
              <a:buNone/>
            </a:pPr>
            <a:r>
              <a:rPr lang="fa-IR" sz="1600" b="1" dirty="0" smtClean="0"/>
              <a:t>در </a:t>
            </a:r>
            <a:r>
              <a:rPr lang="fa-IR" sz="1600" b="1" dirty="0"/>
              <a:t>صد زنان شوهر دار 15/10 تا 49 </a:t>
            </a:r>
            <a:r>
              <a:rPr lang="fa-IR" sz="1600" b="1" dirty="0" smtClean="0"/>
              <a:t>سال بی فرزند  :</a:t>
            </a:r>
          </a:p>
          <a:p>
            <a:pPr marL="285750" indent="-285750">
              <a:buFontTx/>
              <a:buChar char="-"/>
            </a:pPr>
            <a:endParaRPr lang="fa-IR" sz="1600" b="1" dirty="0" smtClean="0"/>
          </a:p>
          <a:p>
            <a:pPr>
              <a:buFont typeface="Arial" charset="0"/>
              <a:buNone/>
            </a:pPr>
            <a:r>
              <a:rPr lang="fa-IR" sz="1600" b="1" dirty="0" smtClean="0"/>
              <a:t>                                      </a:t>
            </a:r>
            <a:endParaRPr lang="fa-IR" sz="1600" b="1" dirty="0"/>
          </a:p>
          <a:p>
            <a:pPr>
              <a:buFont typeface="Arial" charset="0"/>
              <a:buNone/>
            </a:pPr>
            <a:r>
              <a:rPr lang="fa-IR" sz="1600" b="1" dirty="0"/>
              <a:t>                                             </a:t>
            </a:r>
            <a:r>
              <a:rPr lang="fa-IR" sz="1600" b="1" dirty="0" smtClean="0"/>
              <a:t>    </a:t>
            </a:r>
            <a:r>
              <a:rPr lang="fa-IR" sz="1600" b="1" dirty="0"/>
              <a:t>جمعیت زنان شوهردار </a:t>
            </a:r>
            <a:r>
              <a:rPr lang="fa-IR" sz="1600" b="1" dirty="0" smtClean="0"/>
              <a:t>10یا 15 </a:t>
            </a:r>
            <a:r>
              <a:rPr lang="fa-IR" sz="1600" b="1" dirty="0"/>
              <a:t>تا 49 ساله </a:t>
            </a:r>
            <a:r>
              <a:rPr lang="fa-IR" sz="1600" b="1" dirty="0" smtClean="0"/>
              <a:t> بی فرزند </a:t>
            </a:r>
            <a:endParaRPr lang="fa-IR" sz="1600" b="1" dirty="0"/>
          </a:p>
          <a:p>
            <a:pPr>
              <a:buFont typeface="Arial" charset="0"/>
              <a:buNone/>
            </a:pPr>
            <a:r>
              <a:rPr lang="fa-IR" sz="1600" b="1" dirty="0"/>
              <a:t>                    </a:t>
            </a:r>
            <a:r>
              <a:rPr lang="fa-IR" sz="1600" b="1" dirty="0" smtClean="0"/>
              <a:t>    100         *      </a:t>
            </a:r>
            <a:r>
              <a:rPr lang="fa-IR" sz="1600" b="1" dirty="0" smtClean="0"/>
              <a:t>------------------------------------------------------------</a:t>
            </a:r>
            <a:endParaRPr lang="fa-IR" sz="1600" b="1" dirty="0"/>
          </a:p>
          <a:p>
            <a:pPr>
              <a:buFont typeface="Arial" charset="0"/>
              <a:buNone/>
            </a:pPr>
            <a:r>
              <a:rPr lang="fa-IR" sz="1600" b="1" dirty="0"/>
              <a:t>                                                          </a:t>
            </a:r>
            <a:r>
              <a:rPr lang="fa-IR" sz="1600" b="1" dirty="0" smtClean="0"/>
              <a:t>  </a:t>
            </a:r>
            <a:r>
              <a:rPr lang="fa-IR" sz="1600" b="1" dirty="0"/>
              <a:t>کل جمعیت زنان </a:t>
            </a:r>
            <a:r>
              <a:rPr lang="fa-IR" sz="1600" b="1" dirty="0" smtClean="0"/>
              <a:t>10یا 15 </a:t>
            </a:r>
            <a:r>
              <a:rPr lang="fa-IR" sz="1600" b="1" dirty="0"/>
              <a:t>تا 49 ساله </a:t>
            </a:r>
          </a:p>
          <a:p>
            <a:pPr>
              <a:buFont typeface="Arial" charset="0"/>
              <a:buNone/>
            </a:pPr>
            <a:endParaRPr lang="fa-IR" sz="1600" b="1" dirty="0" smtClean="0"/>
          </a:p>
          <a:p>
            <a:pPr>
              <a:buFont typeface="Arial" charset="0"/>
              <a:buNone/>
            </a:pPr>
            <a:r>
              <a:rPr lang="fa-IR" sz="1600" b="1" dirty="0"/>
              <a:t>در صد زنان شوهر دار 15/10 تا 49 سال </a:t>
            </a:r>
            <a:r>
              <a:rPr lang="fa-IR" sz="1600" b="1" dirty="0" smtClean="0"/>
              <a:t>تک </a:t>
            </a:r>
            <a:r>
              <a:rPr lang="fa-IR" sz="1600" b="1" dirty="0"/>
              <a:t>فرزند  :</a:t>
            </a:r>
          </a:p>
          <a:p>
            <a:pPr>
              <a:buFont typeface="Arial" charset="0"/>
              <a:buNone/>
            </a:pPr>
            <a:r>
              <a:rPr lang="fa-IR" sz="1600" b="1" dirty="0"/>
              <a:t>                                      </a:t>
            </a:r>
          </a:p>
          <a:p>
            <a:pPr>
              <a:buFont typeface="Arial" charset="0"/>
              <a:buNone/>
            </a:pPr>
            <a:r>
              <a:rPr lang="fa-IR" sz="1600" b="1" dirty="0"/>
              <a:t>                                                 جمعیت زنان شوهردار </a:t>
            </a:r>
            <a:r>
              <a:rPr lang="fa-IR" sz="1600" b="1" dirty="0" smtClean="0"/>
              <a:t>10یا 15 </a:t>
            </a:r>
            <a:r>
              <a:rPr lang="fa-IR" sz="1600" b="1" dirty="0"/>
              <a:t>تا 49 ساله </a:t>
            </a:r>
            <a:r>
              <a:rPr lang="fa-IR" sz="1600" b="1" dirty="0" smtClean="0"/>
              <a:t>تک فرزند </a:t>
            </a:r>
            <a:endParaRPr lang="fa-IR" sz="1600" b="1" dirty="0"/>
          </a:p>
          <a:p>
            <a:pPr>
              <a:buFont typeface="Arial" charset="0"/>
              <a:buNone/>
            </a:pPr>
            <a:r>
              <a:rPr lang="fa-IR" sz="1600" b="1" dirty="0"/>
              <a:t>                        100         *      </a:t>
            </a:r>
            <a:r>
              <a:rPr lang="fa-IR" sz="1600" b="1" dirty="0" smtClean="0"/>
              <a:t>------------------------------------------------------------</a:t>
            </a:r>
            <a:endParaRPr lang="fa-IR" sz="1600" b="1" dirty="0"/>
          </a:p>
          <a:p>
            <a:pPr>
              <a:buFont typeface="Arial" charset="0"/>
              <a:buNone/>
            </a:pPr>
            <a:r>
              <a:rPr lang="fa-IR" sz="1600" b="1" dirty="0"/>
              <a:t>                                                        </a:t>
            </a:r>
            <a:r>
              <a:rPr lang="fa-IR" sz="1600" b="1" dirty="0" smtClean="0"/>
              <a:t>   </a:t>
            </a:r>
            <a:r>
              <a:rPr lang="fa-IR" sz="1600" b="1" dirty="0"/>
              <a:t>کل جمعیت زنان </a:t>
            </a:r>
            <a:r>
              <a:rPr lang="fa-IR" sz="1600" b="1" dirty="0" smtClean="0"/>
              <a:t>10یا 15 </a:t>
            </a:r>
            <a:r>
              <a:rPr lang="fa-IR" sz="1600" b="1" dirty="0"/>
              <a:t>تا 49 ساله </a:t>
            </a:r>
          </a:p>
        </p:txBody>
      </p:sp>
    </p:spTree>
    <p:extLst>
      <p:ext uri="{BB962C8B-B14F-4D97-AF65-F5344CB8AC3E}">
        <p14:creationId xmlns:p14="http://schemas.microsoft.com/office/powerpoint/2010/main" xmlns="" val="2670703234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xmlns="" val="3319092603"/>
              </p:ext>
            </p:extLst>
          </p:nvPr>
        </p:nvGraphicFramePr>
        <p:xfrm>
          <a:off x="251520" y="260648"/>
          <a:ext cx="8712968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540804363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8662" y="642918"/>
            <a:ext cx="74168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fa-IR" sz="2000" b="1" dirty="0" smtClean="0">
                <a:cs typeface="B Titr" pitchFamily="2" charset="-78"/>
              </a:rPr>
              <a:t>درصد خانوار استفاده کننده از نمک ید دار:  </a:t>
            </a:r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</a:t>
            </a: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            تعداد خانوار استفاده کننده از نمک ید دار</a:t>
            </a: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</a:t>
            </a:r>
            <a:r>
              <a:rPr lang="fa-IR" b="1" dirty="0" smtClean="0"/>
              <a:t>        100        *   ---------------------------------------- </a:t>
            </a: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                                کل خانوار</a:t>
            </a:r>
            <a:endParaRPr lang="fa-IR" b="1" dirty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تعداد </a:t>
            </a:r>
            <a:r>
              <a:rPr lang="fa-IR" b="1" dirty="0" smtClean="0"/>
              <a:t>خانوار استفاده کننده از نمک ید دار </a:t>
            </a:r>
            <a:r>
              <a:rPr lang="fa-IR" b="1" dirty="0" smtClean="0"/>
              <a:t> :  16148 </a:t>
            </a:r>
            <a:endParaRPr lang="fa-IR" b="1" dirty="0"/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 smtClean="0"/>
              <a:t>کل جمعیت   </a:t>
            </a:r>
            <a:r>
              <a:rPr lang="fa-IR" b="1" dirty="0" smtClean="0"/>
              <a:t>:    </a:t>
            </a:r>
            <a:r>
              <a:rPr lang="fa-IR" b="1" dirty="0" smtClean="0"/>
              <a:t>54898</a:t>
            </a:r>
            <a:endParaRPr lang="fa-IR" b="1" dirty="0"/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     </a:t>
            </a:r>
            <a:r>
              <a:rPr lang="fa-IR" b="1" dirty="0" smtClean="0"/>
              <a:t>                       16148   </a:t>
            </a: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</a:t>
            </a:r>
            <a:r>
              <a:rPr lang="fa-IR" b="1" dirty="0" smtClean="0"/>
              <a:t>                   98.41=  100*  --------------</a:t>
            </a: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         </a:t>
            </a:r>
            <a:r>
              <a:rPr lang="fa-IR" b="1" dirty="0" smtClean="0"/>
              <a:t>                   16409</a:t>
            </a: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xmlns="" val="2880840269"/>
      </p:ext>
    </p:extLst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xmlns="" val="1814591135"/>
              </p:ext>
            </p:extLst>
          </p:nvPr>
        </p:nvGraphicFramePr>
        <p:xfrm>
          <a:off x="107504" y="188640"/>
          <a:ext cx="8712968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291711237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363915"/>
            <a:ext cx="785818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fa-IR" b="1" dirty="0" smtClean="0"/>
              <a:t> </a:t>
            </a: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sz="2000" b="1" dirty="0" smtClean="0">
                <a:cs typeface="B Titr" pitchFamily="2" charset="-78"/>
              </a:rPr>
              <a:t>ميزان </a:t>
            </a:r>
            <a:r>
              <a:rPr lang="fa-IR" sz="2000" b="1" dirty="0" smtClean="0">
                <a:cs typeface="B Titr" pitchFamily="2" charset="-78"/>
              </a:rPr>
              <a:t>خام مواليد :     </a:t>
            </a:r>
            <a:endParaRPr lang="fa-IR" sz="2000" b="1" dirty="0" smtClean="0">
              <a:cs typeface="B Titr" pitchFamily="2" charset="-78"/>
            </a:endParaRPr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                                 </a:t>
            </a:r>
            <a:r>
              <a:rPr lang="fa-IR" b="1" dirty="0" smtClean="0"/>
              <a:t>تعداد تولد زنده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             1000    * --------------------- 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                                   جمعيت كل </a:t>
            </a:r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تعداد تولد زنده شهرستان فومن </a:t>
            </a:r>
            <a:r>
              <a:rPr lang="fa-IR" b="1" dirty="0" smtClean="0"/>
              <a:t>456 </a:t>
            </a:r>
            <a:r>
              <a:rPr lang="fa-IR" b="1" dirty="0" smtClean="0"/>
              <a:t>نفر</a:t>
            </a:r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جمعيت روستايي شهرستان فومن </a:t>
            </a:r>
            <a:r>
              <a:rPr lang="fa-IR" b="1" dirty="0" smtClean="0"/>
              <a:t>54898 </a:t>
            </a:r>
            <a:r>
              <a:rPr lang="fa-IR" b="1" dirty="0" smtClean="0"/>
              <a:t>نفر </a:t>
            </a:r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                                    </a:t>
            </a:r>
            <a:r>
              <a:rPr lang="fa-IR" b="1" dirty="0" smtClean="0"/>
              <a:t>456 </a:t>
            </a: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</a:t>
            </a:r>
            <a:r>
              <a:rPr lang="fa-IR" b="1" dirty="0" smtClean="0"/>
              <a:t>8.31   </a:t>
            </a:r>
            <a:r>
              <a:rPr lang="fa-IR" b="1" dirty="0" smtClean="0"/>
              <a:t>=  1000    *   -------------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                           </a:t>
            </a:r>
            <a:r>
              <a:rPr lang="fa-IR" b="1" dirty="0" smtClean="0"/>
              <a:t>       54898</a:t>
            </a: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70096505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xmlns="" val="2127759329"/>
              </p:ext>
            </p:extLst>
          </p:nvPr>
        </p:nvGraphicFramePr>
        <p:xfrm>
          <a:off x="251520" y="260648"/>
          <a:ext cx="8712968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0021542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92867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r"/>
            <a:endParaRPr lang="fa-IR" b="1" dirty="0" smtClean="0"/>
          </a:p>
          <a:p>
            <a:pPr algn="r">
              <a:buFont typeface="Arial" charset="0"/>
              <a:buNone/>
            </a:pPr>
            <a:r>
              <a:rPr lang="fa-IR" b="1" dirty="0" smtClean="0"/>
              <a:t>          </a:t>
            </a:r>
            <a:r>
              <a:rPr lang="fa-IR" sz="2800" b="1" dirty="0" smtClean="0">
                <a:cs typeface="B Titr" pitchFamily="2" charset="-78"/>
              </a:rPr>
              <a:t>درصد زير 1 سال :   </a:t>
            </a:r>
            <a:endParaRPr lang="fa-IR" sz="2800" b="1" dirty="0" smtClean="0">
              <a:cs typeface="B Titr" pitchFamily="2" charset="-78"/>
            </a:endParaRPr>
          </a:p>
          <a:p>
            <a:pPr algn="r">
              <a:buFont typeface="Arial" charset="0"/>
              <a:buNone/>
            </a:pPr>
            <a:r>
              <a:rPr lang="fa-IR" sz="2800" b="1" dirty="0" smtClean="0">
                <a:cs typeface="B Titr" pitchFamily="2" charset="-78"/>
              </a:rPr>
              <a:t>                 </a:t>
            </a:r>
          </a:p>
          <a:p>
            <a:pPr algn="r">
              <a:buFont typeface="Arial" charset="0"/>
              <a:buNone/>
            </a:pPr>
            <a:r>
              <a:rPr lang="fa-IR" sz="2800" b="1" dirty="0" smtClean="0"/>
              <a:t> </a:t>
            </a:r>
            <a:r>
              <a:rPr lang="fa-IR" sz="2800" b="1" dirty="0" smtClean="0"/>
              <a:t>                                                     </a:t>
            </a:r>
            <a:r>
              <a:rPr lang="fa-IR" sz="2800" b="1" dirty="0" smtClean="0"/>
              <a:t>                      </a:t>
            </a:r>
            <a:r>
              <a:rPr lang="fa-IR" sz="2800" b="1" dirty="0" smtClean="0"/>
              <a:t>جمعيت زير 1 سال</a:t>
            </a:r>
          </a:p>
          <a:p>
            <a:pPr algn="r">
              <a:buFont typeface="Arial" charset="0"/>
              <a:buNone/>
            </a:pPr>
            <a:r>
              <a:rPr lang="fa-IR" sz="2800" b="1" dirty="0" smtClean="0"/>
              <a:t>                                                      </a:t>
            </a:r>
            <a:r>
              <a:rPr lang="fa-IR" sz="2800" b="1" dirty="0" smtClean="0"/>
              <a:t>   </a:t>
            </a:r>
            <a:r>
              <a:rPr lang="fa-IR" sz="2800" b="1" dirty="0" smtClean="0"/>
              <a:t>100    * </a:t>
            </a:r>
            <a:r>
              <a:rPr lang="fa-IR" sz="2800" b="1" dirty="0" smtClean="0"/>
              <a:t> ----------------------- </a:t>
            </a:r>
            <a:endParaRPr lang="fa-IR" sz="2800" b="1" dirty="0" smtClean="0"/>
          </a:p>
          <a:p>
            <a:pPr algn="r">
              <a:buFont typeface="Arial" charset="0"/>
              <a:buNone/>
            </a:pPr>
            <a:r>
              <a:rPr lang="fa-IR" sz="2800" b="1" dirty="0" smtClean="0"/>
              <a:t>                                                                                </a:t>
            </a:r>
            <a:r>
              <a:rPr lang="fa-IR" sz="2800" b="1" dirty="0" smtClean="0"/>
              <a:t>  </a:t>
            </a:r>
            <a:r>
              <a:rPr lang="fa-IR" sz="2800" b="1" dirty="0" smtClean="0"/>
              <a:t>جمعيت كل </a:t>
            </a:r>
          </a:p>
          <a:p>
            <a:pPr algn="r">
              <a:buFont typeface="Arial" charset="0"/>
              <a:buNone/>
            </a:pPr>
            <a:r>
              <a:rPr lang="fa-IR" b="1" dirty="0" smtClean="0"/>
              <a:t>جمعيت زير 1 سال شهرستان فومن </a:t>
            </a:r>
            <a:r>
              <a:rPr lang="fa-IR" b="1" dirty="0" smtClean="0"/>
              <a:t>470 </a:t>
            </a:r>
            <a:r>
              <a:rPr lang="fa-IR" b="1" dirty="0" smtClean="0"/>
              <a:t>نفر</a:t>
            </a:r>
          </a:p>
          <a:p>
            <a:pPr algn="r">
              <a:buFont typeface="Arial" charset="0"/>
              <a:buNone/>
            </a:pPr>
            <a:endParaRPr lang="fa-IR" b="1" dirty="0" smtClean="0"/>
          </a:p>
          <a:p>
            <a:pPr algn="r">
              <a:buFont typeface="Arial" charset="0"/>
              <a:buNone/>
            </a:pPr>
            <a:r>
              <a:rPr lang="fa-IR" b="1" dirty="0" smtClean="0"/>
              <a:t>جمعيت روستايي شهرستان فومن </a:t>
            </a:r>
            <a:r>
              <a:rPr lang="fa-IR" b="1" dirty="0" smtClean="0"/>
              <a:t>54898 </a:t>
            </a:r>
            <a:r>
              <a:rPr lang="fa-IR" b="1" dirty="0" smtClean="0"/>
              <a:t>نفر </a:t>
            </a:r>
          </a:p>
          <a:p>
            <a:pPr algn="r">
              <a:buFont typeface="Arial" charset="0"/>
              <a:buNone/>
            </a:pPr>
            <a:endParaRPr lang="fa-IR" sz="2800" b="1" dirty="0" smtClean="0"/>
          </a:p>
          <a:p>
            <a:pPr algn="r">
              <a:buFont typeface="Arial" charset="0"/>
              <a:buNone/>
            </a:pPr>
            <a:r>
              <a:rPr lang="fa-IR" sz="2800" b="1" dirty="0" smtClean="0"/>
              <a:t>                                                                                   </a:t>
            </a:r>
            <a:r>
              <a:rPr lang="fa-IR" sz="2800" b="1" dirty="0" smtClean="0"/>
              <a:t>470 </a:t>
            </a:r>
            <a:endParaRPr lang="fa-IR" sz="2800" b="1" dirty="0" smtClean="0"/>
          </a:p>
          <a:p>
            <a:pPr algn="r">
              <a:buFont typeface="Arial" charset="0"/>
              <a:buNone/>
            </a:pPr>
            <a:r>
              <a:rPr lang="fa-IR" sz="2800" b="1" dirty="0" smtClean="0"/>
              <a:t>                                                   </a:t>
            </a:r>
            <a:r>
              <a:rPr lang="fa-IR" sz="2800" b="1" dirty="0" smtClean="0"/>
              <a:t>0.86   </a:t>
            </a:r>
            <a:r>
              <a:rPr lang="fa-IR" sz="2800" b="1" dirty="0" smtClean="0"/>
              <a:t>=  100    * -------------</a:t>
            </a:r>
          </a:p>
          <a:p>
            <a:pPr algn="r">
              <a:buFont typeface="Arial" charset="0"/>
              <a:buNone/>
            </a:pPr>
            <a:r>
              <a:rPr lang="fa-IR" sz="2800" b="1" dirty="0" smtClean="0"/>
              <a:t>                                                                                 </a:t>
            </a:r>
            <a:r>
              <a:rPr lang="fa-IR" sz="2800" b="1" dirty="0" smtClean="0"/>
              <a:t>54898</a:t>
            </a:r>
            <a:endParaRPr lang="fa-IR" sz="2800" b="1" dirty="0" smtClean="0"/>
          </a:p>
          <a:p>
            <a:pPr algn="r"/>
            <a:endParaRPr lang="fa-IR" b="1" dirty="0" smtClean="0"/>
          </a:p>
          <a:p>
            <a:pPr algn="r"/>
            <a:endParaRPr lang="fa-IR" b="1" dirty="0" smtClean="0"/>
          </a:p>
          <a:p>
            <a:pPr algn="r"/>
            <a:endParaRPr lang="fa-IR" b="1" dirty="0" smtClean="0"/>
          </a:p>
          <a:p>
            <a:pPr algn="r"/>
            <a:endParaRPr lang="fa-IR" b="1" dirty="0" smtClean="0"/>
          </a:p>
          <a:p>
            <a:pPr algn="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753858709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714356"/>
            <a:ext cx="8143932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fa-IR" sz="2000" b="1" dirty="0" smtClean="0"/>
              <a:t> </a:t>
            </a:r>
            <a:r>
              <a:rPr lang="fa-IR" sz="2000" b="1" dirty="0" smtClean="0">
                <a:cs typeface="B Titr" pitchFamily="2" charset="-78"/>
              </a:rPr>
              <a:t>ميزان باروري عمومي : </a:t>
            </a:r>
            <a:endParaRPr lang="fa-IR" sz="2000" b="1" dirty="0" smtClean="0">
              <a:cs typeface="B Titr" pitchFamily="2" charset="-78"/>
            </a:endParaRPr>
          </a:p>
          <a:p>
            <a:pPr>
              <a:buFont typeface="Arial" charset="0"/>
              <a:buNone/>
            </a:pPr>
            <a:r>
              <a:rPr lang="fa-IR" sz="2000" b="1" dirty="0" smtClean="0"/>
              <a:t>                                       </a:t>
            </a:r>
            <a:endParaRPr lang="fa-IR" sz="2000" b="1" dirty="0" smtClean="0"/>
          </a:p>
          <a:p>
            <a:pPr>
              <a:buFont typeface="Arial" charset="0"/>
              <a:buNone/>
            </a:pPr>
            <a:r>
              <a:rPr lang="fa-IR" sz="2000" b="1" dirty="0" smtClean="0"/>
              <a:t>                                                                       تعداد تولد زنده</a:t>
            </a:r>
          </a:p>
          <a:p>
            <a:pPr>
              <a:buFont typeface="Arial" charset="0"/>
              <a:buNone/>
            </a:pPr>
            <a:r>
              <a:rPr lang="fa-IR" sz="2000" b="1" dirty="0" smtClean="0"/>
              <a:t>                               </a:t>
            </a:r>
            <a:r>
              <a:rPr lang="fa-IR" sz="2000" b="1" dirty="0" smtClean="0"/>
              <a:t>         </a:t>
            </a:r>
            <a:r>
              <a:rPr lang="fa-IR" sz="2000" b="1" dirty="0" smtClean="0"/>
              <a:t>1000    * </a:t>
            </a:r>
            <a:r>
              <a:rPr lang="fa-IR" sz="2000" b="1" dirty="0" smtClean="0"/>
              <a:t>----------------------------------------------</a:t>
            </a:r>
            <a:endParaRPr lang="fa-IR" sz="2000" b="1" dirty="0" smtClean="0"/>
          </a:p>
          <a:p>
            <a:pPr>
              <a:buFont typeface="Arial" charset="0"/>
              <a:buNone/>
            </a:pPr>
            <a:r>
              <a:rPr lang="fa-IR" sz="2000" b="1" dirty="0" smtClean="0"/>
              <a:t>                                                     </a:t>
            </a:r>
            <a:r>
              <a:rPr lang="fa-IR" sz="2000" b="1" dirty="0" smtClean="0"/>
              <a:t>   جمعيت </a:t>
            </a:r>
            <a:r>
              <a:rPr lang="fa-IR" sz="2000" b="1" dirty="0" smtClean="0"/>
              <a:t>زنان 10  -49 سال يا (15-49 سال)</a:t>
            </a:r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جمعيت زنان10-49  سال شهرستان فومن   </a:t>
            </a:r>
            <a:r>
              <a:rPr lang="fa-IR" b="1" dirty="0" smtClean="0"/>
              <a:t>15794  </a:t>
            </a:r>
            <a:r>
              <a:rPr lang="fa-IR" b="1" dirty="0" smtClean="0"/>
              <a:t>نفر</a:t>
            </a:r>
          </a:p>
          <a:p>
            <a:pPr>
              <a:buFont typeface="Arial" charset="0"/>
              <a:buNone/>
            </a:pPr>
            <a:endParaRPr lang="fa-IR" b="1" dirty="0" smtClean="0"/>
          </a:p>
          <a:p>
            <a:r>
              <a:rPr lang="fa-IR" b="1" dirty="0" smtClean="0"/>
              <a:t>جمعيت زنان15-49  سال شهرستان فومن   </a:t>
            </a:r>
            <a:r>
              <a:rPr lang="fa-IR" b="1" dirty="0" smtClean="0"/>
              <a:t>14200 </a:t>
            </a:r>
            <a:r>
              <a:rPr lang="fa-IR" b="1" dirty="0" smtClean="0"/>
              <a:t>نفر</a:t>
            </a:r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تعداد تولد زنده :   456 </a:t>
            </a:r>
            <a:r>
              <a:rPr lang="fa-IR" b="1" dirty="0" smtClean="0"/>
              <a:t>نفر 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                                                 </a:t>
            </a:r>
            <a:r>
              <a:rPr lang="fa-IR" b="1" dirty="0" smtClean="0"/>
              <a:t>   456   </a:t>
            </a: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               </a:t>
            </a:r>
            <a:r>
              <a:rPr lang="fa-IR" b="1" dirty="0" smtClean="0"/>
              <a:t>28.87   </a:t>
            </a:r>
            <a:r>
              <a:rPr lang="fa-IR" b="1" dirty="0" smtClean="0"/>
              <a:t>=  1000    *   -------------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                                               </a:t>
            </a:r>
            <a:r>
              <a:rPr lang="fa-IR" b="1" dirty="0" smtClean="0"/>
              <a:t>    15794  </a:t>
            </a: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                                                   </a:t>
            </a:r>
            <a:r>
              <a:rPr lang="fa-IR" b="1" dirty="0" smtClean="0"/>
              <a:t>456</a:t>
            </a: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             32.11   =   </a:t>
            </a:r>
            <a:r>
              <a:rPr lang="fa-IR" b="1" dirty="0" smtClean="0"/>
              <a:t>1000    *  ---------------  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                                                 </a:t>
            </a:r>
            <a:r>
              <a:rPr lang="fa-IR" b="1" dirty="0" smtClean="0"/>
              <a:t>14200         </a:t>
            </a: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xmlns="" val="174429899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xmlns="" val="2378736162"/>
              </p:ext>
            </p:extLst>
          </p:nvPr>
        </p:nvGraphicFramePr>
        <p:xfrm>
          <a:off x="251520" y="260648"/>
          <a:ext cx="8712968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47179337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642918"/>
            <a:ext cx="8358246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fa-IR" sz="2000" b="1" dirty="0" smtClean="0"/>
              <a:t> ميزان باروري اختصاصي :                                        </a:t>
            </a:r>
          </a:p>
          <a:p>
            <a:pPr>
              <a:buFont typeface="Arial" charset="0"/>
              <a:buNone/>
            </a:pPr>
            <a:r>
              <a:rPr lang="fa-IR" sz="2000" b="1" dirty="0" smtClean="0"/>
              <a:t>                                                            تعداد تولد زنده در هرگروه سني</a:t>
            </a:r>
          </a:p>
          <a:p>
            <a:pPr>
              <a:buFont typeface="Arial" charset="0"/>
              <a:buNone/>
            </a:pPr>
            <a:r>
              <a:rPr lang="fa-IR" sz="2000" b="1" dirty="0" smtClean="0"/>
              <a:t>                                         1000    * ------------------------------------ </a:t>
            </a:r>
          </a:p>
          <a:p>
            <a:pPr>
              <a:buFont typeface="Arial" charset="0"/>
              <a:buNone/>
            </a:pPr>
            <a:r>
              <a:rPr lang="fa-IR" sz="2000" b="1" dirty="0" smtClean="0"/>
              <a:t>                                                              جمعيت زنان آن گروه سني</a:t>
            </a:r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جمعيت زنان  14 -  10  سال شهرستان فومن </a:t>
            </a:r>
            <a:r>
              <a:rPr lang="fa-IR" b="1" dirty="0" smtClean="0"/>
              <a:t>1594  </a:t>
            </a:r>
            <a:r>
              <a:rPr lang="fa-IR" b="1" dirty="0" smtClean="0"/>
              <a:t>نفر  </a:t>
            </a:r>
            <a:r>
              <a:rPr lang="fa-IR" b="1" dirty="0" smtClean="0"/>
              <a:t>            </a:t>
            </a:r>
            <a:r>
              <a:rPr lang="fa-IR" b="1" dirty="0" smtClean="0"/>
              <a:t>تعداد تولد در این گروه سنی   0</a:t>
            </a:r>
          </a:p>
          <a:p>
            <a:r>
              <a:rPr lang="fa-IR" b="1" dirty="0" smtClean="0"/>
              <a:t>جمعيت زنان  19 - 15   سال شهرستان فومن  </a:t>
            </a:r>
            <a:r>
              <a:rPr lang="fa-IR" b="1" dirty="0" smtClean="0"/>
              <a:t>1851 نفر           </a:t>
            </a:r>
            <a:r>
              <a:rPr lang="fa-IR" b="1" dirty="0" smtClean="0"/>
              <a:t>تعداد تولد در این گروه سنی    </a:t>
            </a:r>
            <a:r>
              <a:rPr lang="fa-IR" b="1" dirty="0" smtClean="0"/>
              <a:t>25</a:t>
            </a: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جمعیت زنان  24 - 20 سال شهرستان فومن  </a:t>
            </a:r>
            <a:r>
              <a:rPr lang="fa-IR" b="1" dirty="0" smtClean="0"/>
              <a:t>2029نفر             </a:t>
            </a:r>
            <a:r>
              <a:rPr lang="fa-IR" b="1" dirty="0" smtClean="0"/>
              <a:t>تعداد تولد در این گروه سنی   </a:t>
            </a:r>
            <a:r>
              <a:rPr lang="fa-IR" b="1" dirty="0" smtClean="0"/>
              <a:t>115 </a:t>
            </a: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جمعيت زنان  29 -  25  سال شهرستان </a:t>
            </a:r>
            <a:r>
              <a:rPr lang="fa-IR" b="1" dirty="0" smtClean="0"/>
              <a:t>فومن1971  </a:t>
            </a:r>
            <a:r>
              <a:rPr lang="fa-IR" b="1" dirty="0" smtClean="0"/>
              <a:t>نفر  </a:t>
            </a:r>
            <a:r>
              <a:rPr lang="fa-IR" b="1" dirty="0" smtClean="0"/>
              <a:t>        </a:t>
            </a:r>
            <a:r>
              <a:rPr lang="fa-IR" b="1" dirty="0" smtClean="0"/>
              <a:t>تعداد تولد در این گروه سنی  </a:t>
            </a:r>
            <a:r>
              <a:rPr lang="fa-IR" b="1" dirty="0" smtClean="0"/>
              <a:t>125 </a:t>
            </a: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جمعيت زنان  34 -30  سال شهرستان فومن </a:t>
            </a:r>
            <a:r>
              <a:rPr lang="fa-IR" b="1" dirty="0" smtClean="0"/>
              <a:t>2149 </a:t>
            </a:r>
            <a:r>
              <a:rPr lang="fa-IR" b="1" dirty="0" smtClean="0"/>
              <a:t>نفر </a:t>
            </a:r>
            <a:r>
              <a:rPr lang="fa-IR" b="1" dirty="0" smtClean="0"/>
              <a:t>           </a:t>
            </a:r>
            <a:r>
              <a:rPr lang="fa-IR" b="1" dirty="0" smtClean="0"/>
              <a:t>تعداد تولد در این گروه سنی   </a:t>
            </a:r>
            <a:r>
              <a:rPr lang="fa-IR" b="1" dirty="0" smtClean="0"/>
              <a:t>95</a:t>
            </a: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جمعيت زنان  39 - 35  سال شهرستان فومن </a:t>
            </a:r>
            <a:r>
              <a:rPr lang="fa-IR" b="1" dirty="0" smtClean="0"/>
              <a:t>2219 نفر           تعداد </a:t>
            </a:r>
            <a:r>
              <a:rPr lang="fa-IR" b="1" dirty="0" smtClean="0"/>
              <a:t>تولد در این گروه سنی   </a:t>
            </a:r>
            <a:r>
              <a:rPr lang="fa-IR" b="1" dirty="0" smtClean="0"/>
              <a:t>79</a:t>
            </a:r>
            <a:endParaRPr lang="fa-IR" b="1" dirty="0" smtClean="0"/>
          </a:p>
          <a:p>
            <a:r>
              <a:rPr lang="fa-IR" b="1" dirty="0" smtClean="0"/>
              <a:t>جمعيت زنان  44-  40 سال شهرستان فومن  </a:t>
            </a:r>
            <a:r>
              <a:rPr lang="fa-IR" b="1" dirty="0" smtClean="0"/>
              <a:t>2197 </a:t>
            </a:r>
            <a:r>
              <a:rPr lang="fa-IR" b="1" dirty="0" smtClean="0"/>
              <a:t>نفر </a:t>
            </a:r>
            <a:r>
              <a:rPr lang="fa-IR" b="1" dirty="0" smtClean="0"/>
              <a:t>          </a:t>
            </a:r>
            <a:r>
              <a:rPr lang="fa-IR" b="1" dirty="0" smtClean="0"/>
              <a:t>تعداد تولد در این گروه سنی   </a:t>
            </a:r>
            <a:r>
              <a:rPr lang="fa-IR" b="1" dirty="0" smtClean="0"/>
              <a:t>17</a:t>
            </a: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جمعیت زنان 49 -  45سال شهرستان فومن  </a:t>
            </a:r>
            <a:r>
              <a:rPr lang="fa-IR" b="1" dirty="0" smtClean="0"/>
              <a:t>1784 </a:t>
            </a:r>
            <a:r>
              <a:rPr lang="fa-IR" b="1" dirty="0" smtClean="0"/>
              <a:t>نفر </a:t>
            </a:r>
            <a:r>
              <a:rPr lang="fa-IR" b="1" dirty="0" smtClean="0"/>
              <a:t>           تعداد </a:t>
            </a:r>
            <a:r>
              <a:rPr lang="fa-IR" b="1" dirty="0" smtClean="0"/>
              <a:t>تولد در این گروه سنی   </a:t>
            </a:r>
            <a:r>
              <a:rPr lang="fa-IR" b="1" dirty="0" smtClean="0"/>
              <a:t>0</a:t>
            </a: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/>
          </a:p>
        </p:txBody>
      </p:sp>
      <p:cxnSp>
        <p:nvCxnSpPr>
          <p:cNvPr id="4" name="Straight Arrow Connector 3"/>
          <p:cNvCxnSpPr/>
          <p:nvPr/>
        </p:nvCxnSpPr>
        <p:spPr>
          <a:xfrm rot="10800000">
            <a:off x="3571868" y="2857496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0800000">
            <a:off x="3643306" y="3143248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>
            <a:off x="3714744" y="3429000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>
            <a:off x="3714744" y="371475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>
            <a:off x="3857620" y="4000504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3857620" y="4286256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>
            <a:off x="3786182" y="4500570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3857620" y="478632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642918"/>
            <a:ext cx="835824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95                                                        </a:t>
            </a:r>
            <a:r>
              <a:rPr lang="fa-IR" b="1" dirty="0" smtClean="0"/>
              <a:t>0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</a:t>
            </a:r>
            <a:r>
              <a:rPr lang="fa-IR" b="1" dirty="0" smtClean="0"/>
              <a:t>44.21 </a:t>
            </a:r>
            <a:r>
              <a:rPr lang="fa-IR" b="1" dirty="0" smtClean="0"/>
              <a:t>=   1000 *     ----------    (5                 0    =  1000    * ------------   (1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</a:t>
            </a:r>
            <a:r>
              <a:rPr lang="fa-IR" b="1" dirty="0" smtClean="0"/>
              <a:t>2149                                                   1594       </a:t>
            </a: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</a:t>
            </a:r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</a:t>
            </a:r>
            <a:r>
              <a:rPr lang="fa-IR" b="1" dirty="0" smtClean="0"/>
              <a:t>79                                                           25     </a:t>
            </a: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</a:t>
            </a:r>
            <a:r>
              <a:rPr lang="fa-IR" b="1" dirty="0" smtClean="0"/>
              <a:t>35.61  </a:t>
            </a:r>
            <a:r>
              <a:rPr lang="fa-IR" b="1" dirty="0" smtClean="0"/>
              <a:t>=   1000  *   ----------      (6     </a:t>
            </a:r>
            <a:r>
              <a:rPr lang="fa-IR" b="1" dirty="0" smtClean="0"/>
              <a:t>13.51    </a:t>
            </a:r>
            <a:r>
              <a:rPr lang="fa-IR" b="1" dirty="0" smtClean="0"/>
              <a:t>=   1000    *    -------------  (2 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</a:t>
            </a:r>
            <a:r>
              <a:rPr lang="fa-IR" b="1" dirty="0" smtClean="0"/>
              <a:t>2219                                                      1851 </a:t>
            </a: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</a:t>
            </a:r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</a:t>
            </a:r>
            <a:r>
              <a:rPr lang="fa-IR" b="1" dirty="0" smtClean="0"/>
              <a:t>17                                                       115</a:t>
            </a: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</a:t>
            </a:r>
            <a:r>
              <a:rPr lang="fa-IR" b="1" dirty="0" smtClean="0"/>
              <a:t>7.74   </a:t>
            </a:r>
            <a:r>
              <a:rPr lang="fa-IR" b="1" dirty="0" smtClean="0"/>
              <a:t>=  1000  *   -----------    ( 7       </a:t>
            </a:r>
            <a:r>
              <a:rPr lang="fa-IR" b="1" dirty="0" smtClean="0"/>
              <a:t>56.68  </a:t>
            </a:r>
            <a:r>
              <a:rPr lang="fa-IR" b="1" dirty="0" smtClean="0"/>
              <a:t>=    1000   *    -------------  (3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</a:t>
            </a:r>
            <a:r>
              <a:rPr lang="fa-IR" b="1" dirty="0" smtClean="0"/>
              <a:t>2197                                                     2029</a:t>
            </a: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</a:t>
            </a:r>
            <a:r>
              <a:rPr lang="fa-IR" b="1" dirty="0" smtClean="0"/>
              <a:t>0                                                           125</a:t>
            </a: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</a:t>
            </a:r>
            <a:r>
              <a:rPr lang="fa-IR" b="1" dirty="0" smtClean="0"/>
              <a:t>     0     </a:t>
            </a:r>
            <a:r>
              <a:rPr lang="fa-IR" b="1" dirty="0" smtClean="0"/>
              <a:t>=  1000 *   -----------    (8        </a:t>
            </a:r>
            <a:r>
              <a:rPr lang="fa-IR" b="1" dirty="0" smtClean="0"/>
              <a:t>63.42   </a:t>
            </a:r>
            <a:r>
              <a:rPr lang="fa-IR" b="1" dirty="0" smtClean="0"/>
              <a:t>=      1000 *    -------------  ( 4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</a:t>
            </a:r>
            <a:r>
              <a:rPr lang="fa-IR" b="1" dirty="0" smtClean="0"/>
              <a:t>1784                                                       1971                                   </a:t>
            </a:r>
            <a:endParaRPr lang="fa-IR" b="1" dirty="0" smtClean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285728"/>
            <a:ext cx="828680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fa-IR" b="1" dirty="0" smtClean="0"/>
              <a:t> </a:t>
            </a:r>
          </a:p>
          <a:p>
            <a:pPr>
              <a:buFont typeface="Arial" charset="0"/>
              <a:buNone/>
            </a:pPr>
            <a:r>
              <a:rPr lang="fa-IR" sz="2000" b="1" dirty="0" smtClean="0">
                <a:cs typeface="B Titr" pitchFamily="2" charset="-78"/>
              </a:rPr>
              <a:t> </a:t>
            </a:r>
            <a:r>
              <a:rPr lang="fa-IR" sz="2000" b="1" dirty="0" smtClean="0">
                <a:cs typeface="B Titr" pitchFamily="2" charset="-78"/>
              </a:rPr>
              <a:t>    میزان </a:t>
            </a:r>
            <a:r>
              <a:rPr lang="fa-IR" sz="2000" b="1" dirty="0" smtClean="0">
                <a:cs typeface="B Titr" pitchFamily="2" charset="-78"/>
              </a:rPr>
              <a:t>باروری کلی :</a:t>
            </a:r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  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</a:t>
            </a:r>
            <a:r>
              <a:rPr lang="fa-IR" b="1" dirty="0" smtClean="0"/>
              <a:t>   مجموع </a:t>
            </a:r>
            <a:r>
              <a:rPr lang="fa-IR" b="1" dirty="0" smtClean="0"/>
              <a:t>میزانهای باروری اختصاصی سنی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5  *   </a:t>
            </a:r>
            <a:r>
              <a:rPr lang="fa-IR" b="1" dirty="0" smtClean="0"/>
              <a:t>   -----------------------------------------------</a:t>
            </a: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                         </a:t>
            </a:r>
            <a:r>
              <a:rPr lang="fa-IR" b="1" dirty="0" smtClean="0"/>
              <a:t>1000</a:t>
            </a:r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</p:txBody>
      </p:sp>
      <p:sp>
        <p:nvSpPr>
          <p:cNvPr id="3" name="Rectangle 2"/>
          <p:cNvSpPr/>
          <p:nvPr/>
        </p:nvSpPr>
        <p:spPr>
          <a:xfrm>
            <a:off x="285720" y="2928934"/>
            <a:ext cx="821537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fa-IR" b="1" dirty="0" smtClean="0"/>
              <a:t> مجموع میزانهای باروری اختصاصی سنی :  </a:t>
            </a: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 algn="l">
              <a:buFont typeface="Arial" charset="0"/>
              <a:buNone/>
            </a:pPr>
            <a:r>
              <a:rPr lang="fa-IR" b="1" dirty="0" smtClean="0"/>
              <a:t>0+7.74+35.61 </a:t>
            </a:r>
            <a:r>
              <a:rPr lang="fa-IR" b="1" dirty="0" smtClean="0"/>
              <a:t>+ </a:t>
            </a:r>
            <a:r>
              <a:rPr lang="fa-IR" b="1" dirty="0" smtClean="0"/>
              <a:t>44.21+63.42+56.68+13.51+0  </a:t>
            </a:r>
            <a:r>
              <a:rPr lang="fa-IR" b="1" dirty="0" smtClean="0"/>
              <a:t>=   </a:t>
            </a:r>
            <a:r>
              <a:rPr lang="fa-IR" b="1" dirty="0" smtClean="0"/>
              <a:t>221.17 </a:t>
            </a: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 </a:t>
            </a:r>
            <a:r>
              <a:rPr lang="fa-IR" b="1" dirty="0" smtClean="0"/>
              <a:t>         221.17</a:t>
            </a: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1.11   </a:t>
            </a:r>
            <a:r>
              <a:rPr lang="fa-IR" b="1" dirty="0" smtClean="0"/>
              <a:t>=  5    * ------------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  </a:t>
            </a:r>
            <a:r>
              <a:rPr lang="fa-IR" b="1" dirty="0" smtClean="0"/>
              <a:t>         </a:t>
            </a:r>
            <a:r>
              <a:rPr lang="fa-IR" b="1" dirty="0" smtClean="0"/>
              <a:t>1000</a:t>
            </a:r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        به </a:t>
            </a:r>
            <a:r>
              <a:rPr lang="fa-IR" b="1" dirty="0" smtClean="0"/>
              <a:t>طور متوسط خانوار </a:t>
            </a:r>
            <a:r>
              <a:rPr lang="fa-IR" b="1" dirty="0" smtClean="0"/>
              <a:t>های روستایی </a:t>
            </a:r>
            <a:r>
              <a:rPr lang="fa-IR" b="1" dirty="0" smtClean="0"/>
              <a:t>شهرستان به صورت تک فرزندی می باشند .</a:t>
            </a:r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87420807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xmlns="" val="3002352686"/>
              </p:ext>
            </p:extLst>
          </p:nvPr>
        </p:nvGraphicFramePr>
        <p:xfrm>
          <a:off x="251520" y="260648"/>
          <a:ext cx="8712968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94969470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4282" y="785794"/>
            <a:ext cx="85725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fa-IR" sz="2000" b="1" dirty="0" smtClean="0">
                <a:cs typeface="B Titr" pitchFamily="2" charset="-78"/>
              </a:rPr>
              <a:t> ميزان تجدید نسل ناخالص :             </a:t>
            </a:r>
            <a:endParaRPr lang="fa-IR" sz="2000" b="1" dirty="0" smtClean="0">
              <a:cs typeface="B Titr" pitchFamily="2" charset="-78"/>
            </a:endParaRP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</a:t>
            </a: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     </a:t>
            </a:r>
            <a:r>
              <a:rPr lang="fa-IR" b="1" dirty="0" smtClean="0"/>
              <a:t>تعداد متولدین </a:t>
            </a:r>
            <a:r>
              <a:rPr lang="fa-IR" b="1" dirty="0" smtClean="0"/>
              <a:t>دختر *  میزان </a:t>
            </a:r>
            <a:r>
              <a:rPr lang="fa-IR" b="1" dirty="0" smtClean="0"/>
              <a:t> باروری </a:t>
            </a:r>
            <a:r>
              <a:rPr lang="fa-IR" b="1" dirty="0" smtClean="0"/>
              <a:t>کلی 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-----------------------------------------------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                        تعداد کل متولدین</a:t>
            </a:r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                      </a:t>
            </a:r>
            <a:r>
              <a:rPr lang="fa-IR" b="1" dirty="0" smtClean="0"/>
              <a:t>194  </a:t>
            </a:r>
            <a:r>
              <a:rPr lang="fa-IR" b="1" dirty="0" smtClean="0"/>
              <a:t>*   </a:t>
            </a:r>
            <a:r>
              <a:rPr lang="fa-IR" b="1" dirty="0" smtClean="0"/>
              <a:t>1.11   </a:t>
            </a: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         </a:t>
            </a:r>
            <a:r>
              <a:rPr lang="fa-IR" b="1" dirty="0" smtClean="0"/>
              <a:t>0.47   </a:t>
            </a:r>
            <a:r>
              <a:rPr lang="fa-IR" b="1" dirty="0" smtClean="0"/>
              <a:t>= ------------------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                        </a:t>
            </a:r>
            <a:r>
              <a:rPr lang="fa-IR" b="1" dirty="0" smtClean="0"/>
              <a:t>     456                                                      </a:t>
            </a: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r>
              <a:rPr lang="fa-IR" b="1" dirty="0" smtClean="0"/>
              <a:t>اگر این شاخص کمتر از 1 باشد میزان تجدید نسل در زنان کم می باشد .</a:t>
            </a:r>
          </a:p>
          <a:p>
            <a:r>
              <a:rPr lang="fa-IR" b="1" dirty="0" smtClean="0"/>
              <a:t> </a:t>
            </a:r>
          </a:p>
          <a:p>
            <a:r>
              <a:rPr lang="fa-IR" b="1" dirty="0" smtClean="0"/>
              <a:t>اگر این شاخص بیشتر از 1 باشد میزان تجدید نسل در زنان زیاد می باشد . </a:t>
            </a:r>
          </a:p>
          <a:p>
            <a:endParaRPr lang="fa-IR" b="1" dirty="0" smtClean="0"/>
          </a:p>
          <a:p>
            <a:r>
              <a:rPr lang="fa-IR" b="1" dirty="0" smtClean="0"/>
              <a:t>اگر این شاخص  1  باشد تجدید نسل در زنان اتفاق افتاده است .</a:t>
            </a:r>
          </a:p>
          <a:p>
            <a:endParaRPr lang="fa-IR" b="1" dirty="0" smtClean="0"/>
          </a:p>
          <a:p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xmlns="" val="3607961197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xmlns="" val="3952995343"/>
              </p:ext>
            </p:extLst>
          </p:nvPr>
        </p:nvGraphicFramePr>
        <p:xfrm>
          <a:off x="251520" y="260648"/>
          <a:ext cx="8712968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15427439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785794"/>
            <a:ext cx="850112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fa-IR" sz="2000" b="1" dirty="0" smtClean="0">
                <a:cs typeface="B Titr" pitchFamily="2" charset="-78"/>
              </a:rPr>
              <a:t> در صد پوشش تنظیم خانواده  :                                        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</a:t>
            </a:r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 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</a:t>
            </a:r>
            <a:r>
              <a:rPr lang="fa-IR" b="1" dirty="0" smtClean="0"/>
              <a:t>     تعداد </a:t>
            </a:r>
            <a:r>
              <a:rPr lang="fa-IR" b="1" dirty="0" smtClean="0"/>
              <a:t>زنان در حال استفاده از روشهای پیشگیری از بارداری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100   * </a:t>
            </a:r>
            <a:r>
              <a:rPr lang="fa-IR" b="1" dirty="0" smtClean="0"/>
              <a:t>       ---------------------------------------------------------------</a:t>
            </a: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</a:t>
            </a:r>
            <a:r>
              <a:rPr lang="fa-IR" b="1" dirty="0" smtClean="0"/>
              <a:t>             </a:t>
            </a:r>
            <a:r>
              <a:rPr lang="fa-IR" b="1" dirty="0" smtClean="0"/>
              <a:t>تعداد کل زنان درگروه سنی 15 – 49 سال</a:t>
            </a:r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</a:t>
            </a:r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                          11187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69.04  =  100 *  ------------------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                         16204                                                     </a:t>
            </a:r>
          </a:p>
          <a:p>
            <a:r>
              <a:rPr lang="fa-IR" b="1" dirty="0" smtClean="0"/>
              <a:t>                                  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826735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xmlns="" val="381578250"/>
              </p:ext>
            </p:extLst>
          </p:nvPr>
        </p:nvGraphicFramePr>
        <p:xfrm>
          <a:off x="251520" y="260648"/>
          <a:ext cx="8712968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0506633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xmlns="" val="3923730549"/>
              </p:ext>
            </p:extLst>
          </p:nvPr>
        </p:nvGraphicFramePr>
        <p:xfrm>
          <a:off x="251520" y="260648"/>
          <a:ext cx="8712968" cy="6454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34840952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571480"/>
            <a:ext cx="835821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fa-IR" b="1" dirty="0" smtClean="0"/>
              <a:t> </a:t>
            </a: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sz="2000" b="1" dirty="0" smtClean="0">
                <a:cs typeface="B Titr" pitchFamily="2" charset="-78"/>
              </a:rPr>
              <a:t>در </a:t>
            </a:r>
            <a:r>
              <a:rPr lang="fa-IR" sz="2000" b="1" dirty="0" smtClean="0">
                <a:cs typeface="B Titr" pitchFamily="2" charset="-78"/>
              </a:rPr>
              <a:t>صد زایمان در بیمارستان :                                        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</a:t>
            </a:r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 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          تعداد زایمان در بیمارستان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100   * -----------------------------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               تعداد کل زایمان</a:t>
            </a:r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</a:t>
            </a:r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                        </a:t>
            </a:r>
            <a:r>
              <a:rPr lang="fa-IR" b="1" dirty="0" smtClean="0"/>
              <a:t>   444</a:t>
            </a: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100  =  100 *  ------------------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                    </a:t>
            </a:r>
            <a:r>
              <a:rPr lang="fa-IR" b="1" dirty="0" smtClean="0"/>
              <a:t>       444           </a:t>
            </a: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</a:t>
            </a:r>
          </a:p>
          <a:p>
            <a:r>
              <a:rPr lang="fa-IR" b="1" dirty="0" smtClean="0"/>
              <a:t> 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8552971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xmlns="" val="245135234"/>
              </p:ext>
            </p:extLst>
          </p:nvPr>
        </p:nvGraphicFramePr>
        <p:xfrm>
          <a:off x="251520" y="260648"/>
          <a:ext cx="8712968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518109718"/>
      </p:ext>
    </p:extLst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8662" y="571480"/>
            <a:ext cx="735811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fa-IR" b="1" dirty="0" smtClean="0"/>
              <a:t> </a:t>
            </a:r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sz="2000" b="1" dirty="0" smtClean="0">
                <a:cs typeface="B Titr" pitchFamily="2" charset="-78"/>
              </a:rPr>
              <a:t>در صد متولدین با وزن کمتر از 2500 گرم:                                        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</a:t>
            </a:r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 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   تعداد متولدین با وزن کمتر از 2500 گرم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100   * ----------------------------------------------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                     تعداد کل تولد زنده</a:t>
            </a:r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</a:t>
            </a:r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                     </a:t>
            </a:r>
            <a:r>
              <a:rPr lang="fa-IR" b="1" dirty="0" smtClean="0"/>
              <a:t>         39</a:t>
            </a: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</a:t>
            </a:r>
            <a:r>
              <a:rPr lang="fa-IR" b="1" dirty="0" smtClean="0"/>
              <a:t>8.57  </a:t>
            </a:r>
            <a:r>
              <a:rPr lang="fa-IR" b="1" dirty="0" smtClean="0"/>
              <a:t>=  100 * </a:t>
            </a:r>
            <a:r>
              <a:rPr lang="fa-IR" b="1" dirty="0" smtClean="0"/>
              <a:t>   </a:t>
            </a:r>
            <a:r>
              <a:rPr lang="fa-IR" b="1" dirty="0" smtClean="0"/>
              <a:t>-------------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                               </a:t>
            </a:r>
            <a:r>
              <a:rPr lang="fa-IR" b="1" dirty="0" smtClean="0"/>
              <a:t>          456                                                     </a:t>
            </a:r>
            <a:endParaRPr lang="fa-IR" b="1" dirty="0" smtClean="0"/>
          </a:p>
          <a:p>
            <a:r>
              <a:rPr lang="fa-IR" b="1" dirty="0" smtClean="0"/>
              <a:t>                                  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1391465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xmlns="" val="1081600851"/>
              </p:ext>
            </p:extLst>
          </p:nvPr>
        </p:nvGraphicFramePr>
        <p:xfrm>
          <a:off x="251520" y="260648"/>
          <a:ext cx="8712968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42358578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357166"/>
            <a:ext cx="80614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a-IR" b="1" dirty="0"/>
          </a:p>
          <a:p>
            <a:endParaRPr lang="fa-IR" b="1" dirty="0" smtClean="0"/>
          </a:p>
          <a:p>
            <a:r>
              <a:rPr lang="fa-IR" sz="2000" b="1" dirty="0" smtClean="0">
                <a:cs typeface="B Titr" pitchFamily="2" charset="-78"/>
              </a:rPr>
              <a:t>نسبت جنسی :</a:t>
            </a:r>
          </a:p>
          <a:p>
            <a:endParaRPr lang="fa-IR" b="1" dirty="0" smtClean="0"/>
          </a:p>
          <a:p>
            <a:r>
              <a:rPr lang="fa-IR" b="1" dirty="0" smtClean="0"/>
              <a:t>این </a:t>
            </a:r>
            <a:r>
              <a:rPr lang="fa-IR" b="1" dirty="0"/>
              <a:t>نسبت حاصل تقسیم تعداد مردان به زنان در جمعیت است وبه طور معمول به درصد بیان می شود </a:t>
            </a:r>
            <a:r>
              <a:rPr lang="fa-IR" b="1" dirty="0" smtClean="0"/>
              <a:t>.</a:t>
            </a:r>
            <a:endParaRPr lang="fa-IR" b="1" dirty="0"/>
          </a:p>
          <a:p>
            <a:pPr algn="l"/>
            <a:endParaRPr lang="fa-IR" b="1" dirty="0" smtClean="0"/>
          </a:p>
          <a:p>
            <a:pPr algn="l"/>
            <a:r>
              <a:rPr lang="fa-IR" b="1" dirty="0" smtClean="0"/>
              <a:t>تعداد مردان </a:t>
            </a:r>
          </a:p>
          <a:p>
            <a:pPr algn="l"/>
            <a:r>
              <a:rPr lang="fa-IR" b="1" dirty="0" smtClean="0"/>
              <a:t> </a:t>
            </a:r>
            <a:r>
              <a:rPr lang="fa-IR" b="1" dirty="0"/>
              <a:t>نسبت جنسی   =   100 *   </a:t>
            </a:r>
            <a:r>
              <a:rPr lang="fa-IR" b="1" dirty="0" smtClean="0"/>
              <a:t>-------------</a:t>
            </a:r>
            <a:r>
              <a:rPr lang="fa-IR" b="1" u="sng" dirty="0" smtClean="0"/>
              <a:t>                    </a:t>
            </a:r>
            <a:endParaRPr lang="fa-IR" b="1" u="sng" dirty="0"/>
          </a:p>
          <a:p>
            <a:pPr algn="l"/>
            <a:r>
              <a:rPr lang="fa-IR" b="1" dirty="0"/>
              <a:t>                               </a:t>
            </a:r>
            <a:r>
              <a:rPr lang="fa-IR" b="1" dirty="0" smtClean="0"/>
              <a:t> </a:t>
            </a:r>
            <a:r>
              <a:rPr lang="fa-IR" b="1" dirty="0"/>
              <a:t>تعداد زنان</a:t>
            </a:r>
          </a:p>
          <a:p>
            <a:r>
              <a:rPr lang="fa-IR" b="1" dirty="0" smtClean="0"/>
              <a:t>                                          27817</a:t>
            </a:r>
            <a:endParaRPr lang="fa-IR" b="1" dirty="0"/>
          </a:p>
          <a:p>
            <a:r>
              <a:rPr lang="fa-IR" b="1" dirty="0"/>
              <a:t>        </a:t>
            </a:r>
            <a:r>
              <a:rPr lang="fa-IR" b="1" dirty="0" smtClean="0"/>
              <a:t>102.72   </a:t>
            </a:r>
            <a:r>
              <a:rPr lang="fa-IR" b="1" dirty="0"/>
              <a:t>=   100 </a:t>
            </a:r>
            <a:r>
              <a:rPr lang="fa-IR" b="1" dirty="0" smtClean="0"/>
              <a:t>*   ---------------</a:t>
            </a:r>
            <a:endParaRPr lang="fa-IR" b="1" u="sng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</a:t>
            </a:r>
            <a:r>
              <a:rPr lang="fa-IR" b="1" dirty="0" smtClean="0"/>
              <a:t>                27081</a:t>
            </a:r>
            <a:endParaRPr lang="fa-IR" b="1" dirty="0"/>
          </a:p>
          <a:p>
            <a:pPr>
              <a:buFont typeface="Arial" charset="0"/>
              <a:buNone/>
            </a:pPr>
            <a:endParaRPr lang="fa-IR" b="1" dirty="0"/>
          </a:p>
          <a:p>
            <a:r>
              <a:rPr lang="fa-IR" b="1" dirty="0" smtClean="0"/>
              <a:t>                                             262</a:t>
            </a:r>
            <a:endParaRPr lang="fa-IR" b="1" dirty="0" smtClean="0"/>
          </a:p>
          <a:p>
            <a:r>
              <a:rPr lang="fa-IR" b="1" dirty="0" smtClean="0"/>
              <a:t>     </a:t>
            </a:r>
            <a:r>
              <a:rPr lang="fa-IR" b="1" dirty="0" smtClean="0"/>
              <a:t>    135.05   =   </a:t>
            </a:r>
            <a:r>
              <a:rPr lang="fa-IR" b="1" dirty="0" smtClean="0"/>
              <a:t>100 *   </a:t>
            </a:r>
            <a:r>
              <a:rPr lang="fa-IR" b="1" dirty="0" smtClean="0"/>
              <a:t>---------------     نسبت جنسی در بدو تولد </a:t>
            </a:r>
            <a:endParaRPr lang="fa-IR" b="1" u="sng" dirty="0" smtClean="0"/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    </a:t>
            </a:r>
            <a:r>
              <a:rPr lang="fa-IR" b="1" dirty="0" smtClean="0"/>
              <a:t>         194</a:t>
            </a:r>
            <a:endParaRPr lang="fa-IR" b="1" dirty="0"/>
          </a:p>
          <a:p>
            <a:pPr>
              <a:buFont typeface="Arial" charset="0"/>
              <a:buNone/>
            </a:pPr>
            <a:endParaRPr lang="fa-IR" b="1" dirty="0"/>
          </a:p>
          <a:p>
            <a:r>
              <a:rPr lang="fa-IR" b="1" dirty="0"/>
              <a:t>نسبت جنسی در بدو تولد در اکثر کشورها 105-103پسر در مقابل 100 دختر می باشد </a:t>
            </a:r>
            <a:r>
              <a:rPr lang="fa-IR" b="1" dirty="0" smtClean="0"/>
              <a:t>.</a:t>
            </a:r>
          </a:p>
          <a:p>
            <a:endParaRPr lang="fa-IR" b="1" dirty="0" smtClean="0"/>
          </a:p>
          <a:p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xmlns="" val="236141597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xmlns="" val="1824361926"/>
              </p:ext>
            </p:extLst>
          </p:nvPr>
        </p:nvGraphicFramePr>
        <p:xfrm>
          <a:off x="251520" y="260648"/>
          <a:ext cx="8712968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266985279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48" y="642918"/>
            <a:ext cx="741682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sz="2000" b="1" dirty="0" smtClean="0">
                <a:cs typeface="B Titr" pitchFamily="2" charset="-78"/>
              </a:rPr>
              <a:t>میزان </a:t>
            </a:r>
            <a:r>
              <a:rPr lang="fa-IR" sz="2000" b="1" dirty="0" smtClean="0">
                <a:cs typeface="B Titr" pitchFamily="2" charset="-78"/>
              </a:rPr>
              <a:t>مرگ خام :                                        </a:t>
            </a:r>
            <a:endParaRPr lang="fa-IR" sz="2000" b="1" dirty="0">
              <a:cs typeface="B Titr" pitchFamily="2" charset="-78"/>
            </a:endParaRPr>
          </a:p>
          <a:p>
            <a:pPr>
              <a:buFont typeface="Arial" charset="0"/>
              <a:buNone/>
            </a:pPr>
            <a:r>
              <a:rPr lang="fa-IR" b="1" dirty="0"/>
              <a:t>                            </a:t>
            </a:r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  تعداد مرگ </a:t>
            </a:r>
            <a:r>
              <a:rPr lang="fa-IR" b="1" dirty="0" smtClean="0"/>
              <a:t>در طی یک سال </a:t>
            </a: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1000   *        </a:t>
            </a:r>
            <a:r>
              <a:rPr lang="fa-IR" b="1" dirty="0" smtClean="0"/>
              <a:t>---------------------------------</a:t>
            </a: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</a:t>
            </a:r>
            <a:r>
              <a:rPr lang="fa-IR" b="1" dirty="0" smtClean="0"/>
              <a:t>         تعداد کل جمعیت </a:t>
            </a:r>
            <a:endParaRPr lang="fa-IR" b="1" dirty="0"/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</a:t>
            </a:r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         </a:t>
            </a:r>
            <a:r>
              <a:rPr lang="fa-IR" b="1" dirty="0" smtClean="0"/>
              <a:t>    446</a:t>
            </a: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</a:t>
            </a:r>
            <a:r>
              <a:rPr lang="fa-IR" b="1" dirty="0" smtClean="0"/>
              <a:t>        8.12  </a:t>
            </a:r>
            <a:r>
              <a:rPr lang="fa-IR" b="1" dirty="0"/>
              <a:t>=  1000 *  -------------</a:t>
            </a:r>
          </a:p>
          <a:p>
            <a:pPr>
              <a:buFont typeface="Arial" charset="0"/>
              <a:buNone/>
            </a:pPr>
            <a:r>
              <a:rPr lang="fa-IR" b="1" dirty="0" smtClean="0"/>
              <a:t> </a:t>
            </a:r>
            <a:r>
              <a:rPr lang="fa-IR" b="1" dirty="0" smtClean="0"/>
              <a:t>                                                                           54898</a:t>
            </a:r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262827481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xmlns="" val="1111966757"/>
              </p:ext>
            </p:extLst>
          </p:nvPr>
        </p:nvGraphicFramePr>
        <p:xfrm>
          <a:off x="251520" y="260648"/>
          <a:ext cx="8712968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947637997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3755" y="1124744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sz="2000" b="1" dirty="0">
                <a:cs typeface="B Titr" pitchFamily="2" charset="-78"/>
              </a:rPr>
              <a:t>میزان مرگ نوزادان  ( کمتر از یک ماه  ):                                        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</a:t>
            </a:r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  تعداد مرگ نوزادان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1000   *        -------------------------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  تعداد موالید زنده</a:t>
            </a:r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</a:t>
            </a:r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</a:t>
            </a:r>
            <a:r>
              <a:rPr lang="fa-IR" b="1" dirty="0" smtClean="0"/>
              <a:t>            4</a:t>
            </a: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</a:t>
            </a:r>
            <a:r>
              <a:rPr lang="fa-IR" b="1" dirty="0" smtClean="0"/>
              <a:t>8.77    </a:t>
            </a:r>
            <a:r>
              <a:rPr lang="fa-IR" b="1" dirty="0"/>
              <a:t>=  1000 *  -------------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         </a:t>
            </a:r>
            <a:r>
              <a:rPr lang="fa-IR" b="1" dirty="0" smtClean="0"/>
              <a:t>456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203939544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xmlns="" val="428842844"/>
              </p:ext>
            </p:extLst>
          </p:nvPr>
        </p:nvGraphicFramePr>
        <p:xfrm>
          <a:off x="251520" y="260648"/>
          <a:ext cx="8712968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330670546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571480"/>
            <a:ext cx="828092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fa-IR" sz="2000" b="1" dirty="0"/>
              <a:t> </a:t>
            </a:r>
            <a:r>
              <a:rPr lang="fa-IR" sz="2000" b="1" dirty="0">
                <a:cs typeface="B Titr" pitchFamily="2" charset="-78"/>
              </a:rPr>
              <a:t>درصد زير 5 سال :                                            </a:t>
            </a:r>
          </a:p>
          <a:p>
            <a:pPr>
              <a:buFont typeface="Arial" charset="0"/>
              <a:buNone/>
            </a:pPr>
            <a:r>
              <a:rPr lang="fa-IR" sz="2000" b="1" dirty="0"/>
              <a:t>                                                           </a:t>
            </a:r>
            <a:endParaRPr lang="fa-IR" sz="2000" b="1" dirty="0" smtClean="0"/>
          </a:p>
          <a:p>
            <a:pPr>
              <a:buFont typeface="Arial" charset="0"/>
              <a:buNone/>
            </a:pPr>
            <a:r>
              <a:rPr lang="fa-IR" sz="2000" b="1" dirty="0" smtClean="0"/>
              <a:t> </a:t>
            </a:r>
            <a:r>
              <a:rPr lang="fa-IR" sz="2000" b="1" dirty="0" smtClean="0"/>
              <a:t>                                                          </a:t>
            </a:r>
            <a:r>
              <a:rPr lang="fa-IR" sz="2000" b="1" dirty="0" smtClean="0"/>
              <a:t>                  </a:t>
            </a:r>
            <a:r>
              <a:rPr lang="fa-IR" sz="2000" b="1" dirty="0"/>
              <a:t>جمعيت زير 5 سال</a:t>
            </a:r>
          </a:p>
          <a:p>
            <a:pPr>
              <a:buFont typeface="Arial" charset="0"/>
              <a:buNone/>
            </a:pPr>
            <a:r>
              <a:rPr lang="fa-IR" sz="2000" b="1" dirty="0"/>
              <a:t>                                                            100    *   --------------------- </a:t>
            </a:r>
          </a:p>
          <a:p>
            <a:pPr>
              <a:buFont typeface="Arial" charset="0"/>
              <a:buNone/>
            </a:pPr>
            <a:r>
              <a:rPr lang="fa-IR" sz="2000" b="1" dirty="0"/>
              <a:t>                                                                                  جمعيت كل </a:t>
            </a:r>
          </a:p>
          <a:p>
            <a:pPr>
              <a:buFont typeface="Arial" charset="0"/>
              <a:buNone/>
            </a:pPr>
            <a:endParaRPr lang="fa-IR" sz="2000" b="1" dirty="0" smtClean="0"/>
          </a:p>
          <a:p>
            <a:pPr>
              <a:buFont typeface="Arial" charset="0"/>
              <a:buNone/>
            </a:pPr>
            <a:r>
              <a:rPr lang="fa-IR" sz="2000" b="1" dirty="0" smtClean="0"/>
              <a:t>جمعيت </a:t>
            </a:r>
            <a:r>
              <a:rPr lang="fa-IR" sz="2000" b="1" dirty="0"/>
              <a:t>زير 5 سال شهرستان فومن </a:t>
            </a:r>
            <a:r>
              <a:rPr lang="fa-IR" sz="2000" b="1" dirty="0" smtClean="0"/>
              <a:t>2409 </a:t>
            </a:r>
            <a:r>
              <a:rPr lang="fa-IR" sz="2000" b="1" dirty="0"/>
              <a:t>نفر</a:t>
            </a:r>
          </a:p>
          <a:p>
            <a:pPr>
              <a:buFont typeface="Arial" charset="0"/>
              <a:buNone/>
            </a:pPr>
            <a:endParaRPr lang="fa-IR" sz="2000" b="1" dirty="0"/>
          </a:p>
          <a:p>
            <a:pPr>
              <a:buFont typeface="Arial" charset="0"/>
              <a:buNone/>
            </a:pPr>
            <a:r>
              <a:rPr lang="fa-IR" sz="2000" b="1" dirty="0"/>
              <a:t>جمعيت روستايي شهرستان فومن </a:t>
            </a:r>
            <a:r>
              <a:rPr lang="fa-IR" sz="2000" b="1" dirty="0" smtClean="0"/>
              <a:t>54898  </a:t>
            </a:r>
            <a:r>
              <a:rPr lang="fa-IR" sz="2000" b="1" dirty="0"/>
              <a:t>نفر </a:t>
            </a:r>
          </a:p>
          <a:p>
            <a:pPr>
              <a:buFont typeface="Arial" charset="0"/>
              <a:buNone/>
            </a:pPr>
            <a:endParaRPr lang="fa-IR" sz="2000" b="1" dirty="0" smtClean="0"/>
          </a:p>
          <a:p>
            <a:pPr>
              <a:buFont typeface="Arial" charset="0"/>
              <a:buNone/>
            </a:pPr>
            <a:endParaRPr lang="fa-IR" sz="2000" b="1" dirty="0"/>
          </a:p>
          <a:p>
            <a:pPr>
              <a:buFont typeface="Arial" charset="0"/>
              <a:buNone/>
            </a:pPr>
            <a:r>
              <a:rPr lang="fa-IR" sz="2000" b="1" dirty="0"/>
              <a:t>                                                                                     </a:t>
            </a:r>
            <a:r>
              <a:rPr lang="fa-IR" sz="2000" b="1" dirty="0" smtClean="0"/>
              <a:t>     2409 </a:t>
            </a:r>
            <a:endParaRPr lang="fa-IR" sz="2000" b="1" dirty="0"/>
          </a:p>
          <a:p>
            <a:pPr>
              <a:buFont typeface="Arial" charset="0"/>
              <a:buNone/>
            </a:pPr>
            <a:r>
              <a:rPr lang="fa-IR" sz="2000" b="1" dirty="0"/>
              <a:t>                                                        </a:t>
            </a:r>
            <a:r>
              <a:rPr lang="fa-IR" sz="2000" b="1" dirty="0" smtClean="0"/>
              <a:t>4.39   </a:t>
            </a:r>
            <a:r>
              <a:rPr lang="fa-IR" sz="2000" b="1" dirty="0"/>
              <a:t>=  100    *  -------------</a:t>
            </a:r>
          </a:p>
          <a:p>
            <a:pPr>
              <a:buFont typeface="Arial" charset="0"/>
              <a:buNone/>
            </a:pPr>
            <a:r>
              <a:rPr lang="fa-IR" sz="2000" b="1" dirty="0"/>
              <a:t>                                                                               </a:t>
            </a:r>
            <a:r>
              <a:rPr lang="fa-IR" sz="2000" b="1" dirty="0" smtClean="0"/>
              <a:t>          </a:t>
            </a:r>
            <a:r>
              <a:rPr lang="fa-IR" sz="2000" b="1" dirty="0" smtClean="0"/>
              <a:t>54898</a:t>
            </a:r>
            <a:endParaRPr lang="fa-IR" sz="2000" b="1" dirty="0"/>
          </a:p>
          <a:p>
            <a:pPr>
              <a:buFont typeface="Arial" charset="0"/>
              <a:buNone/>
            </a:pPr>
            <a:endParaRPr lang="fa-IR" sz="2000" b="1" dirty="0"/>
          </a:p>
          <a:p>
            <a:pPr>
              <a:buFont typeface="Arial" charset="0"/>
              <a:buNone/>
            </a:pPr>
            <a:endParaRPr lang="fa-IR" sz="2000" b="1" dirty="0"/>
          </a:p>
          <a:p>
            <a:pPr>
              <a:buFont typeface="Arial" charset="0"/>
              <a:buNone/>
            </a:pPr>
            <a:endParaRPr lang="fa-IR" sz="2000" b="1" dirty="0"/>
          </a:p>
        </p:txBody>
      </p:sp>
    </p:spTree>
    <p:extLst>
      <p:ext uri="{BB962C8B-B14F-4D97-AF65-F5344CB8AC3E}">
        <p14:creationId xmlns:p14="http://schemas.microsoft.com/office/powerpoint/2010/main" xmlns="" val="1561387917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1340768"/>
            <a:ext cx="748883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fa-IR" sz="2000" b="1" dirty="0">
                <a:cs typeface="B Titr" pitchFamily="2" charset="-78"/>
              </a:rPr>
              <a:t>میزان مرگ زیر یک سال  :                                        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</a:t>
            </a:r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تعداد مرگ زیر یک سال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1000   *    --------------------------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 تعداد موالید زنده</a:t>
            </a:r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</a:t>
            </a:r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        </a:t>
            </a:r>
            <a:r>
              <a:rPr lang="fa-IR" b="1" dirty="0" smtClean="0"/>
              <a:t>4</a:t>
            </a: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</a:t>
            </a:r>
            <a:r>
              <a:rPr lang="fa-IR" b="1" dirty="0" smtClean="0"/>
              <a:t>       8.77  </a:t>
            </a:r>
            <a:r>
              <a:rPr lang="fa-IR" b="1" dirty="0"/>
              <a:t>=  1000 *    ---------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       </a:t>
            </a:r>
            <a:r>
              <a:rPr lang="fa-IR" b="1" dirty="0" smtClean="0"/>
              <a:t>456</a:t>
            </a:r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839909317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xmlns="" val="1637290866"/>
              </p:ext>
            </p:extLst>
          </p:nvPr>
        </p:nvGraphicFramePr>
        <p:xfrm>
          <a:off x="251520" y="260648"/>
          <a:ext cx="8712968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957191062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1196752"/>
            <a:ext cx="788953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fa-IR" sz="2000" b="1" dirty="0">
                <a:cs typeface="B Titr" pitchFamily="2" charset="-78"/>
              </a:rPr>
              <a:t>میزان مرگ بین 1 ماه  تا زیر  </a:t>
            </a:r>
            <a:r>
              <a:rPr lang="fa-IR" sz="2000" b="1" dirty="0" smtClean="0">
                <a:cs typeface="B Titr" pitchFamily="2" charset="-78"/>
              </a:rPr>
              <a:t> 5 سال  </a:t>
            </a:r>
            <a:r>
              <a:rPr lang="fa-IR" sz="2000" b="1" dirty="0">
                <a:cs typeface="B Titr" pitchFamily="2" charset="-78"/>
              </a:rPr>
              <a:t>:                                        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</a:t>
            </a:r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تعداد مرگ بين یک ماه تا زير 59 ماه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1000   *    --------------------------------------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      تعداد موالید زنده</a:t>
            </a:r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</a:t>
            </a:r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       </a:t>
            </a:r>
            <a:r>
              <a:rPr lang="fa-IR" b="1" dirty="0" smtClean="0"/>
              <a:t>    1</a:t>
            </a: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</a:t>
            </a:r>
            <a:r>
              <a:rPr lang="fa-IR" b="1" dirty="0" smtClean="0"/>
              <a:t>    2.19 </a:t>
            </a:r>
            <a:r>
              <a:rPr lang="fa-IR" b="1" dirty="0"/>
              <a:t>=  1000 *    ---------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     </a:t>
            </a:r>
            <a:r>
              <a:rPr lang="fa-IR" b="1" dirty="0" smtClean="0"/>
              <a:t>    456</a:t>
            </a:r>
          </a:p>
          <a:p>
            <a:pPr>
              <a:buFont typeface="Arial" charset="0"/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4205014310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xmlns="" val="1909323563"/>
              </p:ext>
            </p:extLst>
          </p:nvPr>
        </p:nvGraphicFramePr>
        <p:xfrm>
          <a:off x="251520" y="142852"/>
          <a:ext cx="8712968" cy="6454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667940558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980728"/>
            <a:ext cx="756084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fa-IR" sz="2000" b="1" dirty="0">
                <a:cs typeface="B Titr" pitchFamily="2" charset="-78"/>
              </a:rPr>
              <a:t>میزان مرگ زیر 5 سال  :                                        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</a:t>
            </a:r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تعداد مرگ زیر 5 سال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1000   *    --------------------------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 تعداد موالید زنده</a:t>
            </a:r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</a:t>
            </a:r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         </a:t>
            </a:r>
            <a:r>
              <a:rPr lang="fa-IR" b="1" dirty="0" smtClean="0"/>
              <a:t>5 </a:t>
            </a: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</a:t>
            </a:r>
            <a:r>
              <a:rPr lang="fa-IR" b="1" dirty="0" smtClean="0"/>
              <a:t>10.96  </a:t>
            </a:r>
            <a:r>
              <a:rPr lang="fa-IR" b="1" dirty="0"/>
              <a:t>=  1000 *    ---------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       </a:t>
            </a:r>
            <a:r>
              <a:rPr lang="fa-IR" b="1" dirty="0" smtClean="0"/>
              <a:t>456</a:t>
            </a:r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2790689846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xmlns="" val="3806205393"/>
              </p:ext>
            </p:extLst>
          </p:nvPr>
        </p:nvGraphicFramePr>
        <p:xfrm>
          <a:off x="251520" y="260648"/>
          <a:ext cx="8712968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360377044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889844"/>
            <a:ext cx="7992888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r>
              <a:rPr lang="fa-IR" sz="2000" b="1" dirty="0" smtClean="0">
                <a:cs typeface="B Titr" pitchFamily="2" charset="-78"/>
              </a:rPr>
              <a:t>میزان </a:t>
            </a:r>
            <a:r>
              <a:rPr lang="fa-IR" sz="2000" b="1" dirty="0" smtClean="0">
                <a:cs typeface="B Titr" pitchFamily="2" charset="-78"/>
              </a:rPr>
              <a:t>مرگ مادران : </a:t>
            </a:r>
            <a:endParaRPr lang="fa-IR" sz="2000" b="1" dirty="0" smtClean="0">
              <a:cs typeface="B Titr" pitchFamily="2" charset="-78"/>
            </a:endParaRPr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 smtClean="0"/>
              <a:t>                                تعداد مرگ مادران به علت عوارض بارداری و زایمان در طی یک سال </a:t>
            </a: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</a:t>
            </a:r>
            <a:r>
              <a:rPr lang="fa-IR" b="1" dirty="0" smtClean="0"/>
              <a:t>        100000  * ---------------------------------------------------------------------------</a:t>
            </a: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</a:t>
            </a:r>
            <a:r>
              <a:rPr lang="fa-IR" b="1" dirty="0" smtClean="0"/>
              <a:t> تعداد کل تولدهای زنده در همان سال </a:t>
            </a:r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 smtClean="0"/>
              <a:t>تعداد مرگ مادران : 0  </a:t>
            </a:r>
            <a:endParaRPr lang="fa-IR" b="1" dirty="0"/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 smtClean="0"/>
              <a:t>تعداد کل موالید : </a:t>
            </a:r>
            <a:r>
              <a:rPr lang="fa-IR" b="1" dirty="0" smtClean="0"/>
              <a:t>456</a:t>
            </a:r>
            <a:endParaRPr lang="fa-IR" b="1" dirty="0"/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 </a:t>
            </a:r>
            <a:r>
              <a:rPr lang="fa-IR" b="1" dirty="0" smtClean="0"/>
              <a:t>                            0      </a:t>
            </a: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</a:t>
            </a:r>
            <a:r>
              <a:rPr lang="fa-IR" b="1" dirty="0" smtClean="0"/>
              <a:t>0=  </a:t>
            </a:r>
            <a:r>
              <a:rPr lang="fa-IR" b="1" dirty="0" smtClean="0"/>
              <a:t> 100000*  </a:t>
            </a:r>
            <a:r>
              <a:rPr lang="fa-IR" b="1" dirty="0"/>
              <a:t>---------------------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</a:t>
            </a:r>
            <a:r>
              <a:rPr lang="fa-IR" b="1" dirty="0" smtClean="0"/>
              <a:t>                               456</a:t>
            </a:r>
          </a:p>
          <a:p>
            <a:pPr>
              <a:buFont typeface="Arial" charset="0"/>
              <a:buNone/>
            </a:pP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xmlns="" val="208023498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xmlns="" val="3232494728"/>
              </p:ext>
            </p:extLst>
          </p:nvPr>
        </p:nvGraphicFramePr>
        <p:xfrm>
          <a:off x="251520" y="260648"/>
          <a:ext cx="8712968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649134459"/>
      </p:ext>
    </p:extLst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8580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8"/>
          <p:cNvSpPr>
            <a:spLocks noChangeArrowheads="1"/>
          </p:cNvSpPr>
          <p:nvPr/>
        </p:nvSpPr>
        <p:spPr bwMode="auto">
          <a:xfrm rot="19373939">
            <a:off x="504812" y="1655166"/>
            <a:ext cx="5618162" cy="2963862"/>
          </a:xfrm>
          <a:prstGeom prst="wave">
            <a:avLst>
              <a:gd name="adj1" fmla="val 13005"/>
              <a:gd name="adj2" fmla="val 0"/>
            </a:avLst>
          </a:prstGeom>
          <a:gradFill rotWithShape="1">
            <a:gsLst>
              <a:gs pos="0">
                <a:srgbClr val="FFFFFF"/>
              </a:gs>
              <a:gs pos="50000">
                <a:srgbClr val="FFCC00"/>
              </a:gs>
              <a:gs pos="100000">
                <a:srgbClr val="FFFFFF"/>
              </a:gs>
            </a:gsLst>
            <a:lin ang="5400000" scaled="1"/>
          </a:gradFill>
          <a:ln w="9525">
            <a:round/>
            <a:headEnd/>
            <a:tailEnd/>
          </a:ln>
          <a:scene3d>
            <a:camera prst="legacyPerspectiveFront">
              <a:rot lat="1500000" lon="20099971" rev="0"/>
            </a:camera>
            <a:lightRig rig="legacyFlat4" dir="t"/>
          </a:scene3d>
          <a:sp3d extrusionH="8874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fa-IR" sz="5400" b="1" dirty="0">
                <a:solidFill>
                  <a:srgbClr val="CC3300"/>
                </a:solidFill>
                <a:cs typeface="B Tabassom" pitchFamily="2" charset="-78"/>
              </a:rPr>
              <a:t>شاد و سلامت باشید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5443753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xmlns="" val="4279509655"/>
              </p:ext>
            </p:extLst>
          </p:nvPr>
        </p:nvGraphicFramePr>
        <p:xfrm>
          <a:off x="251520" y="260648"/>
          <a:ext cx="8712968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860096342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857232"/>
            <a:ext cx="7920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fa-IR" b="1" dirty="0"/>
              <a:t> </a:t>
            </a:r>
            <a:r>
              <a:rPr lang="fa-IR" b="1" dirty="0">
                <a:cs typeface="B Titr" pitchFamily="2" charset="-78"/>
              </a:rPr>
              <a:t>درصد زير 15 سال :      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    </a:t>
            </a:r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   جمعيت زير 15 سال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100    * --------------------- 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          جمعيت كل </a:t>
            </a:r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جمعيت زير 1 سال شهرستان فومن 9668 نفر</a:t>
            </a:r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جمعيت روستايي شهرستان فومن 59276 نفر </a:t>
            </a:r>
            <a:endParaRPr lang="fa-IR" b="1" dirty="0" smtClean="0"/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           </a:t>
            </a:r>
            <a:r>
              <a:rPr lang="fa-IR" b="1" dirty="0" smtClean="0"/>
              <a:t>    </a:t>
            </a:r>
            <a:r>
              <a:rPr lang="fa-IR" b="1" dirty="0"/>
              <a:t>9668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16.31   =  100    * -------------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        </a:t>
            </a:r>
            <a:r>
              <a:rPr lang="fa-IR" b="1" dirty="0" smtClean="0"/>
              <a:t>       </a:t>
            </a:r>
            <a:r>
              <a:rPr lang="fa-IR" b="1" dirty="0"/>
              <a:t>59276</a:t>
            </a:r>
          </a:p>
          <a:p>
            <a:pPr>
              <a:buFont typeface="Arial" charset="0"/>
              <a:buNone/>
            </a:pP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xmlns="" val="1963164160"/>
      </p:ext>
    </p:extLst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xmlns="" val="3358291456"/>
              </p:ext>
            </p:extLst>
          </p:nvPr>
        </p:nvGraphicFramePr>
        <p:xfrm>
          <a:off x="251520" y="260648"/>
          <a:ext cx="8712968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09160793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1124744"/>
            <a:ext cx="835824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sz="2000" b="1" dirty="0">
                <a:cs typeface="B Titr" pitchFamily="2" charset="-78"/>
              </a:rPr>
              <a:t>درصد جمعیت  64 - 15 سال :      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    </a:t>
            </a:r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</a:t>
            </a:r>
            <a:r>
              <a:rPr lang="fa-IR" b="1" dirty="0" smtClean="0"/>
              <a:t>                                      جمعيت </a:t>
            </a:r>
            <a:r>
              <a:rPr lang="fa-IR" b="1" dirty="0"/>
              <a:t>64-15 سال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</a:t>
            </a:r>
            <a:r>
              <a:rPr lang="fa-IR" b="1" dirty="0" smtClean="0"/>
              <a:t>                         </a:t>
            </a:r>
            <a:r>
              <a:rPr lang="fa-IR" b="1" dirty="0"/>
              <a:t>100    * </a:t>
            </a:r>
            <a:r>
              <a:rPr lang="fa-IR" b="1" dirty="0" smtClean="0"/>
              <a:t>  --------------------- </a:t>
            </a: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      </a:t>
            </a:r>
            <a:r>
              <a:rPr lang="fa-IR" b="1" dirty="0" smtClean="0"/>
              <a:t>                      </a:t>
            </a:r>
            <a:r>
              <a:rPr lang="fa-IR" b="1" dirty="0"/>
              <a:t>جمعيت كل </a:t>
            </a:r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جمعيت 15-64 سال شهرستان فومن </a:t>
            </a:r>
            <a:r>
              <a:rPr lang="fa-IR" b="1" dirty="0" smtClean="0"/>
              <a:t>39502 </a:t>
            </a:r>
            <a:r>
              <a:rPr lang="fa-IR" b="1" dirty="0"/>
              <a:t>نفر</a:t>
            </a:r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جمعيت روستايي شهرستان فومن </a:t>
            </a:r>
            <a:r>
              <a:rPr lang="fa-IR" b="1" dirty="0" smtClean="0"/>
              <a:t>54898 </a:t>
            </a:r>
            <a:r>
              <a:rPr lang="fa-IR" b="1" dirty="0"/>
              <a:t>نفر </a:t>
            </a:r>
          </a:p>
          <a:p>
            <a:pPr>
              <a:buFont typeface="Arial" charset="0"/>
              <a:buNone/>
            </a:pP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             </a:t>
            </a:r>
            <a:r>
              <a:rPr lang="fa-IR" b="1" dirty="0" smtClean="0"/>
              <a:t>39502</a:t>
            </a:r>
            <a:endParaRPr lang="fa-IR" b="1" dirty="0"/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</a:t>
            </a:r>
            <a:r>
              <a:rPr lang="fa-IR" b="1" dirty="0" smtClean="0"/>
              <a:t>71.95   </a:t>
            </a:r>
            <a:r>
              <a:rPr lang="fa-IR" b="1" dirty="0"/>
              <a:t>=  100    * -------------</a:t>
            </a:r>
          </a:p>
          <a:p>
            <a:pPr>
              <a:buFont typeface="Arial" charset="0"/>
              <a:buNone/>
            </a:pPr>
            <a:r>
              <a:rPr lang="fa-IR" b="1" dirty="0"/>
              <a:t>                                                                  </a:t>
            </a:r>
            <a:r>
              <a:rPr lang="fa-IR" b="1" dirty="0" smtClean="0"/>
              <a:t>            54898   </a:t>
            </a: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xmlns="" val="1149135202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xmlns="" val="2096808579"/>
              </p:ext>
            </p:extLst>
          </p:nvPr>
        </p:nvGraphicFramePr>
        <p:xfrm>
          <a:off x="251520" y="260648"/>
          <a:ext cx="8712968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967501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2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895</TotalTime>
  <Words>1548</Words>
  <Application>Microsoft Office PowerPoint</Application>
  <PresentationFormat>On-screen Show (4:3)</PresentationFormat>
  <Paragraphs>443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Oriel</vt:lpstr>
      <vt:lpstr>بررسي شاخص هاي زيج حياتي شهرستان هاي تابعه و استان گيلان در سال 1393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District comparision</dc:title>
  <dc:creator>Dr Karimi</dc:creator>
  <cp:lastModifiedBy>Windows User</cp:lastModifiedBy>
  <cp:revision>87</cp:revision>
  <dcterms:created xsi:type="dcterms:W3CDTF">2013-09-04T10:48:10Z</dcterms:created>
  <dcterms:modified xsi:type="dcterms:W3CDTF">2016-01-05T18:01:14Z</dcterms:modified>
</cp:coreProperties>
</file>